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7" r:id="rId2"/>
    <p:sldId id="264" r:id="rId3"/>
    <p:sldId id="275" r:id="rId4"/>
    <p:sldId id="295" r:id="rId5"/>
    <p:sldId id="297" r:id="rId6"/>
    <p:sldId id="281" r:id="rId7"/>
    <p:sldId id="277" r:id="rId8"/>
    <p:sldId id="304" r:id="rId9"/>
    <p:sldId id="298" r:id="rId10"/>
    <p:sldId id="293" r:id="rId11"/>
    <p:sldId id="284" r:id="rId12"/>
    <p:sldId id="279" r:id="rId13"/>
    <p:sldId id="285" r:id="rId14"/>
    <p:sldId id="286" r:id="rId15"/>
    <p:sldId id="305" r:id="rId16"/>
    <p:sldId id="289" r:id="rId17"/>
    <p:sldId id="300" r:id="rId18"/>
    <p:sldId id="301" r:id="rId19"/>
    <p:sldId id="302" r:id="rId20"/>
    <p:sldId id="303" r:id="rId21"/>
    <p:sldId id="280" r:id="rId22"/>
    <p:sldId id="287"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 xuan" initials="yx" lastIdx="1" clrIdx="0">
    <p:extLst>
      <p:ext uri="{19B8F6BF-5375-455C-9EA6-DF929625EA0E}">
        <p15:presenceInfo xmlns:p15="http://schemas.microsoft.com/office/powerpoint/2012/main" userId="362185e5f38a74c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C2A55"/>
    <a:srgbClr val="C87B13"/>
    <a:srgbClr val="F5B9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05" autoAdjust="0"/>
    <p:restoredTop sz="94694"/>
  </p:normalViewPr>
  <p:slideViewPr>
    <p:cSldViewPr snapToGrid="0" snapToObjects="1" showGuides="1">
      <p:cViewPr varScale="1">
        <p:scale>
          <a:sx n="98" d="100"/>
          <a:sy n="98" d="100"/>
        </p:scale>
        <p:origin x="108" y="564"/>
      </p:cViewPr>
      <p:guideLst>
        <p:guide orient="horz" pos="2160"/>
        <p:guide pos="3840"/>
      </p:guideLst>
    </p:cSldViewPr>
  </p:slideViewPr>
  <p:notesTextViewPr>
    <p:cViewPr>
      <p:scale>
        <a:sx n="1" d="1"/>
        <a:sy n="1" d="1"/>
      </p:scale>
      <p:origin x="0" y="0"/>
    </p:cViewPr>
  </p:notesTextViewPr>
  <p:notesViewPr>
    <p:cSldViewPr snapToGrid="0" snapToObjects="1">
      <p:cViewPr varScale="1">
        <p:scale>
          <a:sx n="98" d="100"/>
          <a:sy n="98" d="100"/>
        </p:scale>
        <p:origin x="213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F9F4E-30D9-C145-B285-C5A4FA99299B}" type="datetimeFigureOut">
              <a:rPr kumimoji="1" lang="zh-CN" altLang="en-US" smtClean="0"/>
              <a:t>2021-04-29</a:t>
            </a:fld>
            <a:endParaRPr kumimoji="1" lang="zh-CN" altLang="en-US"/>
          </a:p>
        </p:txBody>
      </p:sp>
      <p:sp>
        <p:nvSpPr>
          <p:cNvPr id="4" name="幻灯片图像占位符 3"/>
          <p:cNvSpPr>
            <a:spLocks noGrp="1" noRot="1" noChangeAspect="1"/>
          </p:cNvSpPr>
          <p:nvPr>
            <p:ph type="sldImg" idx="2"/>
          </p:nvPr>
        </p:nvSpPr>
        <p:spPr>
          <a:xfrm>
            <a:off x="685800" y="887413"/>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C2AB46-7918-BF40-BBC7-B3A04DA895A1}" type="slidenum">
              <a:rPr kumimoji="1" lang="zh-CN" altLang="en-US" smtClean="0"/>
              <a:t>‹#›</a:t>
            </a:fld>
            <a:endParaRPr kumimoji="1" lang="zh-CN" altLang="en-US"/>
          </a:p>
        </p:txBody>
      </p:sp>
    </p:spTree>
    <p:extLst>
      <p:ext uri="{BB962C8B-B14F-4D97-AF65-F5344CB8AC3E}">
        <p14:creationId xmlns:p14="http://schemas.microsoft.com/office/powerpoint/2010/main" val="130040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尊敬的各位老师大家好，我是地理师范的张欧文，毕业论文题为中国污泥产量时空特征及预测研究，脱胎于肖黎姗老师的基金项目，本论文主要基于空间分异性理论探索污泥时空分布规律及驱动因子，在此基础上，结合</a:t>
            </a:r>
            <a:r>
              <a:rPr lang="en-US" altLang="zh-CN" dirty="0"/>
              <a:t>IPCC</a:t>
            </a:r>
            <a:r>
              <a:rPr lang="zh-CN" altLang="en-US" dirty="0"/>
              <a:t>共享社会经济路径与机器学习算法对我国</a:t>
            </a:r>
            <a:r>
              <a:rPr lang="en-US" altLang="zh-CN" dirty="0"/>
              <a:t>2020-2100</a:t>
            </a:r>
            <a:r>
              <a:rPr lang="zh-CN" altLang="en-US" dirty="0"/>
              <a:t>年污泥产量进行长期预测</a:t>
            </a:r>
          </a:p>
        </p:txBody>
      </p:sp>
      <p:sp>
        <p:nvSpPr>
          <p:cNvPr id="4" name="灯片编号占位符 3"/>
          <p:cNvSpPr>
            <a:spLocks noGrp="1"/>
          </p:cNvSpPr>
          <p:nvPr>
            <p:ph type="sldNum" sz="quarter" idx="5"/>
          </p:nvPr>
        </p:nvSpPr>
        <p:spPr/>
        <p:txBody>
          <a:bodyPr/>
          <a:lstStyle/>
          <a:p>
            <a:fld id="{39C2AB46-7918-BF40-BBC7-B3A04DA895A1}" type="slidenum">
              <a:rPr kumimoji="1" lang="zh-CN" altLang="en-US" smtClean="0"/>
              <a:t>1</a:t>
            </a:fld>
            <a:endParaRPr kumimoji="1" lang="zh-CN" altLang="en-US"/>
          </a:p>
        </p:txBody>
      </p:sp>
    </p:spTree>
    <p:extLst>
      <p:ext uri="{BB962C8B-B14F-4D97-AF65-F5344CB8AC3E}">
        <p14:creationId xmlns:p14="http://schemas.microsoft.com/office/powerpoint/2010/main" val="2829714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交互探测的结果表明，</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除</a:t>
            </a:r>
            <a:r>
              <a:rPr lang="en-US" altLang="zh-CN" sz="1200" kern="100" dirty="0">
                <a:effectLst/>
                <a:latin typeface="Times New Roman" panose="02020603050405020304" pitchFamily="18" charset="0"/>
                <a:ea typeface="宋体" panose="02010600030101010101" pitchFamily="2" charset="-122"/>
              </a:rPr>
              <a:t>q</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值较小的</a:t>
            </a:r>
            <a:r>
              <a:rPr lang="en-US" altLang="zh-CN" sz="1200" kern="100" dirty="0">
                <a:effectLst/>
                <a:latin typeface="Times New Roman" panose="02020603050405020304" pitchFamily="18" charset="0"/>
                <a:ea typeface="宋体" panose="02010600030101010101" pitchFamily="2" charset="-122"/>
              </a:rPr>
              <a:t>COD</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削减率与其它因子之间为非线性增强作用之外，各因子之间均存在双因子增强交互作用</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GDP</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与居民食品消费的交互后作用最高，达</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0.77</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。生态探测结果表明，第一产业比重与其它因子的作用方式不同，农业比重与污泥产量负相关。</a:t>
            </a:r>
            <a:endParaRPr lang="zh-CN" altLang="en-US" dirty="0"/>
          </a:p>
        </p:txBody>
      </p:sp>
      <p:sp>
        <p:nvSpPr>
          <p:cNvPr id="4" name="灯片编号占位符 3"/>
          <p:cNvSpPr>
            <a:spLocks noGrp="1"/>
          </p:cNvSpPr>
          <p:nvPr>
            <p:ph type="sldNum" sz="quarter" idx="5"/>
          </p:nvPr>
        </p:nvSpPr>
        <p:spPr/>
        <p:txBody>
          <a:bodyPr/>
          <a:lstStyle/>
          <a:p>
            <a:fld id="{39C2AB46-7918-BF40-BBC7-B3A04DA895A1}" type="slidenum">
              <a:rPr kumimoji="1" lang="zh-CN" altLang="en-US" smtClean="0"/>
              <a:t>10</a:t>
            </a:fld>
            <a:endParaRPr kumimoji="1" lang="zh-CN" altLang="en-US"/>
          </a:p>
        </p:txBody>
      </p:sp>
    </p:spTree>
    <p:extLst>
      <p:ext uri="{BB962C8B-B14F-4D97-AF65-F5344CB8AC3E}">
        <p14:creationId xmlns:p14="http://schemas.microsoft.com/office/powerpoint/2010/main" val="1172123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Calibri" panose="020F0502020204030204" pitchFamily="34" charset="0"/>
                <a:ea typeface="宋体" panose="02010600030101010101" pitchFamily="2" charset="-122"/>
                <a:cs typeface="宋体" panose="02010600030101010101" pitchFamily="2" charset="-122"/>
              </a:rPr>
              <a:t>对于中西部地区而言，尽管这些地区目前污泥产量远低于东部地区，但是目前城市发展潜力巨大，是未来污泥增量的重点地区，将对当地污泥处理处置系统提出重要挑战。</a:t>
            </a:r>
            <a:r>
              <a:rPr lang="zh-CN" altLang="en-US" sz="1800" dirty="0">
                <a:effectLst/>
                <a:latin typeface="Calibri" panose="020F0502020204030204" pitchFamily="34" charset="0"/>
                <a:ea typeface="宋体" panose="02010600030101010101" pitchFamily="2" charset="-122"/>
                <a:cs typeface="宋体" panose="02010600030101010101" pitchFamily="2" charset="-122"/>
              </a:rPr>
              <a:t>由于我国污水处理既包含了工业废水，也有一部分生活废水，因此居民的生活方式也会对污泥造成一定影响，</a:t>
            </a:r>
            <a:r>
              <a:rPr lang="zh-CN" altLang="zh-CN" sz="1800" dirty="0">
                <a:effectLst/>
                <a:latin typeface="Calibri" panose="020F0502020204030204" pitchFamily="34" charset="0"/>
                <a:ea typeface="宋体" panose="02010600030101010101" pitchFamily="2" charset="-122"/>
                <a:cs typeface="宋体" panose="02010600030101010101" pitchFamily="2" charset="-122"/>
              </a:rPr>
              <a:t>本研究从国家尺度进一步证实了</a:t>
            </a:r>
            <a:r>
              <a:rPr lang="zh-CN" altLang="en-US" sz="1800" dirty="0">
                <a:effectLst/>
                <a:latin typeface="Calibri" panose="020F0502020204030204" pitchFamily="34" charset="0"/>
                <a:ea typeface="宋体" panose="02010600030101010101" pitchFamily="2" charset="-122"/>
                <a:cs typeface="宋体" panose="02010600030101010101" pitchFamily="2" charset="-122"/>
              </a:rPr>
              <a:t>我们日常饮食结构</a:t>
            </a:r>
            <a:r>
              <a:rPr lang="zh-CN" altLang="zh-CN" sz="1800" dirty="0">
                <a:effectLst/>
                <a:latin typeface="Calibri" panose="020F0502020204030204" pitchFamily="34" charset="0"/>
                <a:ea typeface="宋体" panose="02010600030101010101" pitchFamily="2" charset="-122"/>
                <a:cs typeface="宋体" panose="02010600030101010101" pitchFamily="2" charset="-122"/>
              </a:rPr>
              <a:t>中的食物含碳量对污泥产量具有较大的影响。</a:t>
            </a:r>
            <a:r>
              <a:rPr lang="zh-CN" altLang="en-US" sz="1800" dirty="0">
                <a:effectLst/>
                <a:latin typeface="Calibri" panose="020F0502020204030204" pitchFamily="34" charset="0"/>
                <a:ea typeface="宋体" panose="02010600030101010101" pitchFamily="2" charset="-122"/>
                <a:cs typeface="宋体" panose="02010600030101010101" pitchFamily="2" charset="-122"/>
              </a:rPr>
              <a:t>污泥产量的空间差异由自然与社会共同作用而成。</a:t>
            </a:r>
            <a:endParaRPr lang="zh-CN" altLang="en-US" dirty="0"/>
          </a:p>
        </p:txBody>
      </p:sp>
      <p:sp>
        <p:nvSpPr>
          <p:cNvPr id="4" name="灯片编号占位符 3"/>
          <p:cNvSpPr>
            <a:spLocks noGrp="1"/>
          </p:cNvSpPr>
          <p:nvPr>
            <p:ph type="sldNum" sz="quarter" idx="5"/>
          </p:nvPr>
        </p:nvSpPr>
        <p:spPr/>
        <p:txBody>
          <a:bodyPr/>
          <a:lstStyle/>
          <a:p>
            <a:fld id="{39C2AB46-7918-BF40-BBC7-B3A04DA895A1}" type="slidenum">
              <a:rPr kumimoji="1" lang="zh-CN" altLang="en-US" smtClean="0"/>
              <a:t>11</a:t>
            </a:fld>
            <a:endParaRPr kumimoji="1" lang="zh-CN" altLang="en-US"/>
          </a:p>
        </p:txBody>
      </p:sp>
    </p:spTree>
    <p:extLst>
      <p:ext uri="{BB962C8B-B14F-4D97-AF65-F5344CB8AC3E}">
        <p14:creationId xmlns:p14="http://schemas.microsoft.com/office/powerpoint/2010/main" val="3167110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第三，</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通过姜彤教授提供的我国共享社会经济路径数据库格点数据，利用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ArcMap</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实现空间连接得到了省级的</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gdp</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与人口预测数据，通过</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Logistic</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增长模型，对我国不同省份未来的建成区面积以及排水管道长度上限进行了预测，结合</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2021</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我国居民膳食报告给出的膳食建议率定不同情境下的居民饮食方式，完成了各情境下污泥重要驱动因子发展前景的拟合，形成污泥数据预测集。利用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2006-2017</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我国地级市污泥产量面板数据训练随机森林模型在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sci</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kit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learn</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中实现，以</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2018-2019</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两年的数据为验证集，结果表明模型精度可达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92.75%</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，高于传统线性回归与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KNN</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模型。</a:t>
            </a:r>
            <a:endParaRPr lang="zh-CN" altLang="en-US" dirty="0"/>
          </a:p>
        </p:txBody>
      </p:sp>
      <p:sp>
        <p:nvSpPr>
          <p:cNvPr id="4" name="灯片编号占位符 3"/>
          <p:cNvSpPr>
            <a:spLocks noGrp="1"/>
          </p:cNvSpPr>
          <p:nvPr>
            <p:ph type="sldNum" sz="quarter" idx="5"/>
          </p:nvPr>
        </p:nvSpPr>
        <p:spPr/>
        <p:txBody>
          <a:bodyPr/>
          <a:lstStyle/>
          <a:p>
            <a:fld id="{39C2AB46-7918-BF40-BBC7-B3A04DA895A1}" type="slidenum">
              <a:rPr kumimoji="1" lang="zh-CN" altLang="en-US" smtClean="0"/>
              <a:t>12</a:t>
            </a:fld>
            <a:endParaRPr kumimoji="1" lang="zh-CN" altLang="en-US"/>
          </a:p>
        </p:txBody>
      </p:sp>
    </p:spTree>
    <p:extLst>
      <p:ext uri="{BB962C8B-B14F-4D97-AF65-F5344CB8AC3E}">
        <p14:creationId xmlns:p14="http://schemas.microsoft.com/office/powerpoint/2010/main" val="3940202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污泥预测结果表明，不同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SSP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情境下我国污泥产量均呈增长趋势</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，但增速有所放缓</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200" kern="1200" dirty="0">
                <a:solidFill>
                  <a:schemeClr val="tx1"/>
                </a:solidFill>
                <a:effectLst/>
                <a:latin typeface="+mn-lt"/>
                <a:ea typeface="+mn-ea"/>
                <a:cs typeface="+mn-cs"/>
              </a:rPr>
              <a:t>2100</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SSP5</a:t>
            </a:r>
            <a:r>
              <a:rPr lang="zh-CN" altLang="zh-CN" sz="1200" kern="1200" dirty="0">
                <a:solidFill>
                  <a:schemeClr val="tx1"/>
                </a:solidFill>
                <a:effectLst/>
                <a:latin typeface="+mn-lt"/>
                <a:ea typeface="+mn-ea"/>
                <a:cs typeface="+mn-cs"/>
              </a:rPr>
              <a:t>情境下污泥产量达</a:t>
            </a:r>
            <a:r>
              <a:rPr lang="en-US" altLang="zh-CN" sz="1200" kern="1200" dirty="0">
                <a:solidFill>
                  <a:schemeClr val="tx1"/>
                </a:solidFill>
                <a:effectLst/>
                <a:latin typeface="+mn-lt"/>
                <a:ea typeface="+mn-ea"/>
                <a:cs typeface="+mn-cs"/>
              </a:rPr>
              <a:t>3499.7</a:t>
            </a:r>
            <a:r>
              <a:rPr lang="zh-CN" altLang="zh-CN" sz="1200" kern="1200" dirty="0">
                <a:solidFill>
                  <a:schemeClr val="tx1"/>
                </a:solidFill>
                <a:effectLst/>
                <a:latin typeface="+mn-lt"/>
                <a:ea typeface="+mn-ea"/>
                <a:cs typeface="+mn-cs"/>
              </a:rPr>
              <a:t>万吨，约为</a:t>
            </a:r>
            <a:r>
              <a:rPr lang="en-US" altLang="zh-CN" sz="1200" kern="1200" dirty="0">
                <a:solidFill>
                  <a:schemeClr val="tx1"/>
                </a:solidFill>
                <a:effectLst/>
                <a:latin typeface="+mn-lt"/>
                <a:ea typeface="+mn-ea"/>
                <a:cs typeface="+mn-cs"/>
              </a:rPr>
              <a:t>2019</a:t>
            </a:r>
            <a:r>
              <a:rPr lang="zh-CN" altLang="zh-CN" sz="1200" kern="1200" dirty="0">
                <a:solidFill>
                  <a:schemeClr val="tx1"/>
                </a:solidFill>
                <a:effectLst/>
                <a:latin typeface="+mn-lt"/>
                <a:ea typeface="+mn-ea"/>
                <a:cs typeface="+mn-cs"/>
              </a:rPr>
              <a:t>年的</a:t>
            </a:r>
            <a:r>
              <a:rPr lang="en-US" altLang="zh-CN" sz="1200" kern="1200" dirty="0">
                <a:solidFill>
                  <a:schemeClr val="tx1"/>
                </a:solidFill>
                <a:effectLst/>
                <a:latin typeface="+mn-lt"/>
                <a:ea typeface="+mn-ea"/>
                <a:cs typeface="+mn-cs"/>
              </a:rPr>
              <a:t>2.69</a:t>
            </a:r>
            <a:r>
              <a:rPr lang="zh-CN" altLang="zh-CN" sz="1200" kern="1200" dirty="0">
                <a:solidFill>
                  <a:schemeClr val="tx1"/>
                </a:solidFill>
                <a:effectLst/>
                <a:latin typeface="+mn-lt"/>
                <a:ea typeface="+mn-ea"/>
                <a:cs typeface="+mn-cs"/>
              </a:rPr>
              <a:t>倍左右，其次是</a:t>
            </a:r>
            <a:r>
              <a:rPr lang="en-US" altLang="zh-CN" sz="1200" kern="1200" dirty="0">
                <a:solidFill>
                  <a:schemeClr val="tx1"/>
                </a:solidFill>
                <a:effectLst/>
                <a:latin typeface="+mn-lt"/>
                <a:ea typeface="+mn-ea"/>
                <a:cs typeface="+mn-cs"/>
              </a:rPr>
              <a:t>SSP2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SSP4</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SSP1</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SSP3</a:t>
            </a:r>
            <a:r>
              <a:rPr lang="zh-CN" altLang="zh-CN" sz="1200" kern="1200" dirty="0">
                <a:solidFill>
                  <a:schemeClr val="tx1"/>
                </a:solidFill>
                <a:effectLst/>
                <a:latin typeface="+mn-lt"/>
                <a:ea typeface="+mn-ea"/>
                <a:cs typeface="+mn-cs"/>
              </a:rPr>
              <a:t>情境</a:t>
            </a:r>
            <a:r>
              <a:rPr lang="zh-CN" altLang="en-US" sz="1200" kern="1200" dirty="0">
                <a:solidFill>
                  <a:schemeClr val="tx1"/>
                </a:solidFill>
                <a:effectLst/>
                <a:latin typeface="+mn-lt"/>
                <a:ea typeface="+mn-ea"/>
                <a:cs typeface="+mn-cs"/>
              </a:rPr>
              <a:t>分别达到了</a:t>
            </a:r>
            <a:r>
              <a:rPr lang="en-US" altLang="zh-CN" sz="1200" kern="1200" dirty="0">
                <a:solidFill>
                  <a:schemeClr val="tx1"/>
                </a:solidFill>
                <a:effectLst/>
                <a:latin typeface="+mn-lt"/>
                <a:ea typeface="+mn-ea"/>
                <a:cs typeface="+mn-cs"/>
              </a:rPr>
              <a:t>2.33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2.26</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2.09</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2.02</a:t>
            </a:r>
            <a:r>
              <a:rPr lang="zh-CN" altLang="zh-CN" sz="1200" kern="1200" dirty="0">
                <a:solidFill>
                  <a:schemeClr val="tx1"/>
                </a:solidFill>
                <a:effectLst/>
                <a:latin typeface="+mn-lt"/>
                <a:ea typeface="+mn-ea"/>
                <a:cs typeface="+mn-cs"/>
              </a:rPr>
              <a:t>倍</a:t>
            </a:r>
            <a:r>
              <a:rPr lang="zh-CN" altLang="zh-CN" sz="1800" dirty="0">
                <a:effectLst/>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。人均污泥产量将在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世纪中叶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也就是在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2040-2060</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年左右</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达到发达国家水平</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C2AB46-7918-BF40-BBC7-B3A04DA895A1}" type="slidenum">
              <a:rPr kumimoji="1" lang="zh-CN" altLang="en-US" smtClean="0"/>
              <a:t>13</a:t>
            </a:fld>
            <a:endParaRPr kumimoji="1" lang="zh-CN" altLang="en-US"/>
          </a:p>
        </p:txBody>
      </p:sp>
    </p:spTree>
    <p:extLst>
      <p:ext uri="{BB962C8B-B14F-4D97-AF65-F5344CB8AC3E}">
        <p14:creationId xmlns:p14="http://schemas.microsoft.com/office/powerpoint/2010/main" val="1596255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Calibri" panose="020F0502020204030204" pitchFamily="34" charset="0"/>
                <a:ea typeface="宋体" panose="02010600030101010101" pitchFamily="2" charset="-122"/>
                <a:cs typeface="宋体" panose="02010600030101010101" pitchFamily="2" charset="-122"/>
              </a:rPr>
              <a:t>污泥产量空间格局呈东高西低，北方地区增速显著高于南方地区</a:t>
            </a:r>
            <a:r>
              <a:rPr lang="zh-CN" altLang="en-US" sz="1800" dirty="0">
                <a:effectLst/>
                <a:latin typeface="Calibri" panose="020F0502020204030204" pitchFamily="34" charset="0"/>
                <a:ea typeface="宋体" panose="02010600030101010101" pitchFamily="2" charset="-122"/>
                <a:cs typeface="宋体" panose="02010600030101010101" pitchFamily="2" charset="-122"/>
              </a:rPr>
              <a:t>，欠发达地区高于发达地区，西藏自治区，青海省，宁夏回族自治区由于其本身污泥产量较小，污泥增长最为迅速，北京，考虑到其城市化增长极限，是唯一出现污泥负增长的区域</a:t>
            </a:r>
            <a:endParaRPr lang="zh-CN" altLang="en-US" dirty="0"/>
          </a:p>
        </p:txBody>
      </p:sp>
      <p:sp>
        <p:nvSpPr>
          <p:cNvPr id="4" name="灯片编号占位符 3"/>
          <p:cNvSpPr>
            <a:spLocks noGrp="1"/>
          </p:cNvSpPr>
          <p:nvPr>
            <p:ph type="sldNum" sz="quarter" idx="5"/>
          </p:nvPr>
        </p:nvSpPr>
        <p:spPr/>
        <p:txBody>
          <a:bodyPr/>
          <a:lstStyle/>
          <a:p>
            <a:fld id="{39C2AB46-7918-BF40-BBC7-B3A04DA895A1}" type="slidenum">
              <a:rPr kumimoji="1" lang="zh-CN" altLang="en-US" smtClean="0"/>
              <a:t>14</a:t>
            </a:fld>
            <a:endParaRPr kumimoji="1" lang="zh-CN" altLang="en-US"/>
          </a:p>
        </p:txBody>
      </p:sp>
    </p:spTree>
    <p:extLst>
      <p:ext uri="{BB962C8B-B14F-4D97-AF65-F5344CB8AC3E}">
        <p14:creationId xmlns:p14="http://schemas.microsoft.com/office/powerpoint/2010/main" val="1853431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Calibri" panose="020F0502020204030204" pitchFamily="34" charset="0"/>
                <a:ea typeface="宋体" panose="02010600030101010101" pitchFamily="2" charset="-122"/>
              </a:rPr>
              <a:t>这里是部分预测实现的代码与数据，总共形成了</a:t>
            </a:r>
            <a:r>
              <a:rPr lang="en-US" altLang="zh-CN" sz="1800" dirty="0">
                <a:effectLst/>
                <a:latin typeface="Calibri" panose="020F0502020204030204" pitchFamily="34" charset="0"/>
                <a:ea typeface="宋体" panose="02010600030101010101" pitchFamily="2" charset="-122"/>
              </a:rPr>
              <a:t>12000</a:t>
            </a:r>
            <a:r>
              <a:rPr lang="zh-CN" altLang="en-US" sz="1800" dirty="0">
                <a:effectLst/>
                <a:latin typeface="Calibri" panose="020F0502020204030204" pitchFamily="34" charset="0"/>
                <a:ea typeface="宋体" panose="02010600030101010101" pitchFamily="2" charset="-122"/>
              </a:rPr>
              <a:t>多条预测数据，</a:t>
            </a:r>
            <a:endParaRPr lang="zh-CN" altLang="en-US" dirty="0"/>
          </a:p>
        </p:txBody>
      </p:sp>
      <p:sp>
        <p:nvSpPr>
          <p:cNvPr id="4" name="灯片编号占位符 3"/>
          <p:cNvSpPr>
            <a:spLocks noGrp="1"/>
          </p:cNvSpPr>
          <p:nvPr>
            <p:ph type="sldNum" sz="quarter" idx="5"/>
          </p:nvPr>
        </p:nvSpPr>
        <p:spPr/>
        <p:txBody>
          <a:bodyPr/>
          <a:lstStyle/>
          <a:p>
            <a:fld id="{39C2AB46-7918-BF40-BBC7-B3A04DA895A1}" type="slidenum">
              <a:rPr kumimoji="1" lang="zh-CN" altLang="en-US" smtClean="0"/>
              <a:t>15</a:t>
            </a:fld>
            <a:endParaRPr kumimoji="1" lang="zh-CN" altLang="en-US"/>
          </a:p>
        </p:txBody>
      </p:sp>
    </p:spTree>
    <p:extLst>
      <p:ext uri="{BB962C8B-B14F-4D97-AF65-F5344CB8AC3E}">
        <p14:creationId xmlns:p14="http://schemas.microsoft.com/office/powerpoint/2010/main" val="1880460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接下来我们来探讨一下不同</a:t>
            </a:r>
            <a:r>
              <a:rPr lang="en-US" altLang="zh-CN" sz="1200" kern="1200" dirty="0">
                <a:solidFill>
                  <a:schemeClr val="tx1"/>
                </a:solidFill>
                <a:effectLst/>
                <a:latin typeface="+mn-lt"/>
                <a:ea typeface="+mn-ea"/>
                <a:cs typeface="+mn-cs"/>
              </a:rPr>
              <a:t>SSP</a:t>
            </a:r>
            <a:r>
              <a:rPr lang="zh-CN" altLang="en-US" sz="1200" kern="1200" dirty="0">
                <a:solidFill>
                  <a:schemeClr val="tx1"/>
                </a:solidFill>
                <a:effectLst/>
                <a:latin typeface="+mn-lt"/>
                <a:ea typeface="+mn-ea"/>
                <a:cs typeface="+mn-cs"/>
              </a:rPr>
              <a:t>情境下的污泥发展特点。</a:t>
            </a:r>
            <a:r>
              <a:rPr lang="en-US" altLang="zh-CN" sz="1200" kern="1200" dirty="0">
                <a:solidFill>
                  <a:schemeClr val="tx1"/>
                </a:solidFill>
                <a:effectLst/>
                <a:latin typeface="+mn-lt"/>
                <a:ea typeface="+mn-ea"/>
                <a:cs typeface="+mn-cs"/>
              </a:rPr>
              <a:t>SSP1</a:t>
            </a:r>
            <a:r>
              <a:rPr lang="zh-CN" altLang="zh-CN" sz="1200" kern="1200" dirty="0">
                <a:solidFill>
                  <a:schemeClr val="tx1"/>
                </a:solidFill>
                <a:effectLst/>
                <a:latin typeface="+mn-lt"/>
                <a:ea typeface="+mn-ea"/>
                <a:cs typeface="+mn-cs"/>
              </a:rPr>
              <a:t>路径为可持续发展路径，在这一情境下，</a:t>
            </a:r>
            <a:r>
              <a:rPr lang="zh-CN" altLang="en-US" sz="1200" kern="1200" dirty="0">
                <a:solidFill>
                  <a:schemeClr val="tx1"/>
                </a:solidFill>
                <a:effectLst/>
                <a:latin typeface="+mn-lt"/>
                <a:ea typeface="+mn-ea"/>
                <a:cs typeface="+mn-cs"/>
              </a:rPr>
              <a:t>重视环境问题与治理技术，能够尽快实现可持续道路与千年目标，</a:t>
            </a:r>
            <a:r>
              <a:rPr lang="zh-CN" altLang="zh-CN" sz="1200" kern="1200" dirty="0">
                <a:solidFill>
                  <a:schemeClr val="tx1"/>
                </a:solidFill>
                <a:effectLst/>
                <a:latin typeface="+mn-lt"/>
                <a:ea typeface="+mn-ea"/>
                <a:cs typeface="+mn-cs"/>
              </a:rPr>
              <a:t>污泥产量发展始终保持低速状态</a:t>
            </a:r>
            <a:r>
              <a:rPr lang="zh-CN" altLang="en-US" sz="1800" kern="1200" dirty="0">
                <a:solidFill>
                  <a:schemeClr val="tx1"/>
                </a:solidFill>
                <a:effectLst/>
                <a:latin typeface="+mn-lt"/>
                <a:ea typeface="+mn-ea"/>
                <a:cs typeface="+mn-cs"/>
              </a:rPr>
              <a:t>，</a:t>
            </a:r>
            <a:r>
              <a:rPr lang="en-US" altLang="zh-CN" sz="1800" kern="1200" dirty="0">
                <a:solidFill>
                  <a:schemeClr val="tx1"/>
                </a:solidFill>
                <a:effectLst/>
                <a:latin typeface="+mn-lt"/>
                <a:ea typeface="+mn-ea"/>
                <a:cs typeface="+mn-cs"/>
              </a:rPr>
              <a:t>2100</a:t>
            </a:r>
            <a:r>
              <a:rPr lang="zh-CN" altLang="en-US" sz="1800" kern="1200" dirty="0">
                <a:solidFill>
                  <a:schemeClr val="tx1"/>
                </a:solidFill>
                <a:effectLst/>
                <a:latin typeface="+mn-lt"/>
                <a:ea typeface="+mn-ea"/>
                <a:cs typeface="+mn-cs"/>
              </a:rPr>
              <a:t>年全国污泥产量为</a:t>
            </a:r>
            <a:r>
              <a:rPr lang="en-US" altLang="zh-CN" sz="1800" kern="1200" dirty="0">
                <a:solidFill>
                  <a:schemeClr val="tx1"/>
                </a:solidFill>
                <a:effectLst/>
                <a:latin typeface="+mn-lt"/>
                <a:ea typeface="+mn-ea"/>
                <a:cs typeface="+mn-cs"/>
              </a:rPr>
              <a:t>2019</a:t>
            </a:r>
            <a:r>
              <a:rPr lang="zh-CN" altLang="en-US" sz="1800" kern="1200" dirty="0">
                <a:solidFill>
                  <a:schemeClr val="tx1"/>
                </a:solidFill>
                <a:effectLst/>
                <a:latin typeface="+mn-lt"/>
                <a:ea typeface="+mn-ea"/>
                <a:cs typeface="+mn-cs"/>
              </a:rPr>
              <a:t>年的</a:t>
            </a:r>
            <a:r>
              <a:rPr lang="en-US" altLang="zh-CN" sz="1800" kern="1200" dirty="0">
                <a:solidFill>
                  <a:schemeClr val="tx1"/>
                </a:solidFill>
                <a:effectLst/>
                <a:latin typeface="+mn-lt"/>
                <a:ea typeface="+mn-ea"/>
                <a:cs typeface="+mn-cs"/>
              </a:rPr>
              <a:t>2.09</a:t>
            </a:r>
            <a:r>
              <a:rPr lang="zh-CN" altLang="en-US" sz="1800" kern="1200" dirty="0">
                <a:solidFill>
                  <a:schemeClr val="tx1"/>
                </a:solidFill>
                <a:effectLst/>
                <a:latin typeface="+mn-lt"/>
                <a:ea typeface="+mn-ea"/>
                <a:cs typeface="+mn-cs"/>
              </a:rPr>
              <a:t>倍，污泥减排压力最小</a:t>
            </a:r>
            <a:endParaRPr lang="zh-CN" altLang="en-US" dirty="0"/>
          </a:p>
        </p:txBody>
      </p:sp>
      <p:sp>
        <p:nvSpPr>
          <p:cNvPr id="4" name="灯片编号占位符 3"/>
          <p:cNvSpPr>
            <a:spLocks noGrp="1"/>
          </p:cNvSpPr>
          <p:nvPr>
            <p:ph type="sldNum" sz="quarter" idx="5"/>
          </p:nvPr>
        </p:nvSpPr>
        <p:spPr/>
        <p:txBody>
          <a:bodyPr/>
          <a:lstStyle/>
          <a:p>
            <a:fld id="{39C2AB46-7918-BF40-BBC7-B3A04DA895A1}" type="slidenum">
              <a:rPr kumimoji="1" lang="zh-CN" altLang="en-US" smtClean="0"/>
              <a:t>16</a:t>
            </a:fld>
            <a:endParaRPr kumimoji="1" lang="zh-CN" altLang="en-US"/>
          </a:p>
        </p:txBody>
      </p:sp>
    </p:spTree>
    <p:extLst>
      <p:ext uri="{BB962C8B-B14F-4D97-AF65-F5344CB8AC3E}">
        <p14:creationId xmlns:p14="http://schemas.microsoft.com/office/powerpoint/2010/main" val="1848654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SSP2</a:t>
            </a:r>
            <a:r>
              <a:rPr lang="zh-CN" altLang="zh-CN" sz="1200" kern="1200" dirty="0">
                <a:solidFill>
                  <a:schemeClr val="tx1"/>
                </a:solidFill>
                <a:effectLst/>
                <a:latin typeface="+mn-lt"/>
                <a:ea typeface="+mn-ea"/>
                <a:cs typeface="+mn-cs"/>
              </a:rPr>
              <a:t>路径为</a:t>
            </a:r>
            <a:r>
              <a:rPr lang="zh-CN" altLang="en-US" sz="1200" kern="1200" dirty="0">
                <a:solidFill>
                  <a:schemeClr val="tx1"/>
                </a:solidFill>
                <a:effectLst/>
                <a:latin typeface="+mn-lt"/>
                <a:ea typeface="+mn-ea"/>
                <a:cs typeface="+mn-cs"/>
              </a:rPr>
              <a:t>中间</a:t>
            </a:r>
            <a:r>
              <a:rPr lang="zh-CN" altLang="zh-CN" sz="1200" kern="1200" dirty="0">
                <a:solidFill>
                  <a:schemeClr val="tx1"/>
                </a:solidFill>
                <a:effectLst/>
                <a:latin typeface="+mn-lt"/>
                <a:ea typeface="+mn-ea"/>
                <a:cs typeface="+mn-cs"/>
              </a:rPr>
              <a:t>路径，在这一情境下，</a:t>
            </a:r>
            <a:r>
              <a:rPr lang="zh-CN" altLang="en-US" sz="1200" kern="1200" dirty="0">
                <a:solidFill>
                  <a:schemeClr val="tx1"/>
                </a:solidFill>
                <a:effectLst/>
                <a:latin typeface="+mn-lt"/>
                <a:ea typeface="+mn-ea"/>
                <a:cs typeface="+mn-cs"/>
              </a:rPr>
              <a:t>将沿用目前的发展方式，污泥发展趋势与历史类似，具有中等的减排与适应压力</a:t>
            </a:r>
            <a:endParaRPr lang="zh-CN" altLang="en-US" dirty="0"/>
          </a:p>
        </p:txBody>
      </p:sp>
      <p:sp>
        <p:nvSpPr>
          <p:cNvPr id="4" name="灯片编号占位符 3"/>
          <p:cNvSpPr>
            <a:spLocks noGrp="1"/>
          </p:cNvSpPr>
          <p:nvPr>
            <p:ph type="sldNum" sz="quarter" idx="5"/>
          </p:nvPr>
        </p:nvSpPr>
        <p:spPr/>
        <p:txBody>
          <a:bodyPr/>
          <a:lstStyle/>
          <a:p>
            <a:fld id="{39C2AB46-7918-BF40-BBC7-B3A04DA895A1}" type="slidenum">
              <a:rPr kumimoji="1" lang="zh-CN" altLang="en-US" smtClean="0"/>
              <a:t>17</a:t>
            </a:fld>
            <a:endParaRPr kumimoji="1" lang="zh-CN" altLang="en-US"/>
          </a:p>
        </p:txBody>
      </p:sp>
    </p:spTree>
    <p:extLst>
      <p:ext uri="{BB962C8B-B14F-4D97-AF65-F5344CB8AC3E}">
        <p14:creationId xmlns:p14="http://schemas.microsoft.com/office/powerpoint/2010/main" val="121743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SSP3</a:t>
            </a:r>
            <a:r>
              <a:rPr lang="zh-CN" altLang="zh-CN" sz="1200" kern="1200" dirty="0">
                <a:solidFill>
                  <a:schemeClr val="tx1"/>
                </a:solidFill>
                <a:effectLst/>
                <a:latin typeface="+mn-lt"/>
                <a:ea typeface="+mn-ea"/>
                <a:cs typeface="+mn-cs"/>
              </a:rPr>
              <a:t>路径为</a:t>
            </a:r>
            <a:r>
              <a:rPr lang="zh-CN" altLang="en-US" sz="1200" kern="1200" dirty="0">
                <a:solidFill>
                  <a:schemeClr val="tx1"/>
                </a:solidFill>
                <a:effectLst/>
                <a:latin typeface="+mn-lt"/>
                <a:ea typeface="+mn-ea"/>
                <a:cs typeface="+mn-cs"/>
              </a:rPr>
              <a:t>区域竞争</a:t>
            </a:r>
            <a:r>
              <a:rPr lang="zh-CN" altLang="zh-CN" sz="1200" kern="1200" dirty="0">
                <a:solidFill>
                  <a:schemeClr val="tx1"/>
                </a:solidFill>
                <a:effectLst/>
                <a:latin typeface="+mn-lt"/>
                <a:ea typeface="+mn-ea"/>
                <a:cs typeface="+mn-cs"/>
              </a:rPr>
              <a:t>路径，在这一情境下，</a:t>
            </a:r>
            <a:r>
              <a:rPr lang="zh-CN" altLang="zh-CN" sz="1800" dirty="0">
                <a:effectLst/>
                <a:ea typeface="宋体" panose="02010600030101010101" pitchFamily="2" charset="-122"/>
                <a:cs typeface="宋体" panose="02010600030101010101" pitchFamily="2" charset="-122"/>
              </a:rPr>
              <a:t>我国各省干污泥产量增速先快后慢，波动较大</a:t>
            </a:r>
            <a:r>
              <a:rPr lang="zh-CN" altLang="en-US" sz="1800" dirty="0">
                <a:effectLst/>
                <a:ea typeface="宋体" panose="02010600030101010101" pitchFamily="2" charset="-122"/>
                <a:cs typeface="宋体" panose="02010600030101010101" pitchFamily="2" charset="-122"/>
              </a:rPr>
              <a:t>，欠发达地区如西藏，青海省在在这一情境下污泥产量均超过了</a:t>
            </a:r>
            <a:r>
              <a:rPr lang="en-US" altLang="zh-CN" sz="1800" dirty="0">
                <a:effectLst/>
                <a:ea typeface="宋体" panose="02010600030101010101" pitchFamily="2" charset="-122"/>
                <a:cs typeface="宋体" panose="02010600030101010101" pitchFamily="2" charset="-122"/>
              </a:rPr>
              <a:t>50</a:t>
            </a:r>
            <a:r>
              <a:rPr lang="zh-CN" altLang="en-US" sz="1800" dirty="0">
                <a:effectLst/>
                <a:ea typeface="宋体" panose="02010600030101010101" pitchFamily="2" charset="-122"/>
                <a:cs typeface="宋体" panose="02010600030101010101" pitchFamily="2" charset="-122"/>
              </a:rPr>
              <a:t>万吨，增加了当地污泥治理压力</a:t>
            </a:r>
            <a:endParaRPr lang="zh-CN" altLang="en-US" dirty="0"/>
          </a:p>
        </p:txBody>
      </p:sp>
      <p:sp>
        <p:nvSpPr>
          <p:cNvPr id="4" name="灯片编号占位符 3"/>
          <p:cNvSpPr>
            <a:spLocks noGrp="1"/>
          </p:cNvSpPr>
          <p:nvPr>
            <p:ph type="sldNum" sz="quarter" idx="5"/>
          </p:nvPr>
        </p:nvSpPr>
        <p:spPr/>
        <p:txBody>
          <a:bodyPr/>
          <a:lstStyle/>
          <a:p>
            <a:fld id="{39C2AB46-7918-BF40-BBC7-B3A04DA895A1}" type="slidenum">
              <a:rPr kumimoji="1" lang="zh-CN" altLang="en-US" smtClean="0"/>
              <a:t>18</a:t>
            </a:fld>
            <a:endParaRPr kumimoji="1" lang="zh-CN" altLang="en-US"/>
          </a:p>
        </p:txBody>
      </p:sp>
    </p:spTree>
    <p:extLst>
      <p:ext uri="{BB962C8B-B14F-4D97-AF65-F5344CB8AC3E}">
        <p14:creationId xmlns:p14="http://schemas.microsoft.com/office/powerpoint/2010/main" val="1852412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SSP4</a:t>
            </a:r>
            <a:r>
              <a:rPr lang="zh-CN" altLang="zh-CN" sz="1200" kern="1200" dirty="0">
                <a:solidFill>
                  <a:schemeClr val="tx1"/>
                </a:solidFill>
                <a:effectLst/>
                <a:latin typeface="+mn-lt"/>
                <a:ea typeface="+mn-ea"/>
                <a:cs typeface="+mn-cs"/>
              </a:rPr>
              <a:t>路径为</a:t>
            </a:r>
            <a:r>
              <a:rPr lang="zh-CN" altLang="en-US" sz="1200" kern="1200" dirty="0">
                <a:solidFill>
                  <a:schemeClr val="tx1"/>
                </a:solidFill>
                <a:effectLst/>
                <a:latin typeface="+mn-lt"/>
                <a:ea typeface="+mn-ea"/>
                <a:cs typeface="+mn-cs"/>
              </a:rPr>
              <a:t>不均衡</a:t>
            </a:r>
            <a:r>
              <a:rPr lang="zh-CN" altLang="zh-CN" sz="1200" kern="1200" dirty="0">
                <a:solidFill>
                  <a:schemeClr val="tx1"/>
                </a:solidFill>
                <a:effectLst/>
                <a:latin typeface="+mn-lt"/>
                <a:ea typeface="+mn-ea"/>
                <a:cs typeface="+mn-cs"/>
              </a:rPr>
              <a:t>路径，</a:t>
            </a:r>
            <a:r>
              <a:rPr lang="zh-CN" altLang="en-US" sz="1200" kern="1200" dirty="0">
                <a:solidFill>
                  <a:schemeClr val="tx1"/>
                </a:solidFill>
                <a:effectLst/>
                <a:latin typeface="+mn-lt"/>
                <a:ea typeface="+mn-ea"/>
                <a:cs typeface="+mn-cs"/>
              </a:rPr>
              <a:t>污泥产量区域差异巨大是这一情境下的特点</a:t>
            </a:r>
            <a:endParaRPr lang="zh-CN" altLang="en-US" dirty="0"/>
          </a:p>
        </p:txBody>
      </p:sp>
      <p:sp>
        <p:nvSpPr>
          <p:cNvPr id="4" name="灯片编号占位符 3"/>
          <p:cNvSpPr>
            <a:spLocks noGrp="1"/>
          </p:cNvSpPr>
          <p:nvPr>
            <p:ph type="sldNum" sz="quarter" idx="5"/>
          </p:nvPr>
        </p:nvSpPr>
        <p:spPr/>
        <p:txBody>
          <a:bodyPr/>
          <a:lstStyle/>
          <a:p>
            <a:fld id="{39C2AB46-7918-BF40-BBC7-B3A04DA895A1}" type="slidenum">
              <a:rPr kumimoji="1" lang="zh-CN" altLang="en-US" smtClean="0"/>
              <a:t>19</a:t>
            </a:fld>
            <a:endParaRPr kumimoji="1" lang="zh-CN" altLang="en-US"/>
          </a:p>
        </p:txBody>
      </p:sp>
    </p:spTree>
    <p:extLst>
      <p:ext uri="{BB962C8B-B14F-4D97-AF65-F5344CB8AC3E}">
        <p14:creationId xmlns:p14="http://schemas.microsoft.com/office/powerpoint/2010/main" val="355402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本次答辩主要从研究意义，方法，结论及主要创新点四个部分展开</a:t>
            </a:r>
          </a:p>
        </p:txBody>
      </p:sp>
      <p:sp>
        <p:nvSpPr>
          <p:cNvPr id="4" name="灯片编号占位符 3"/>
          <p:cNvSpPr>
            <a:spLocks noGrp="1"/>
          </p:cNvSpPr>
          <p:nvPr>
            <p:ph type="sldNum" sz="quarter" idx="5"/>
          </p:nvPr>
        </p:nvSpPr>
        <p:spPr/>
        <p:txBody>
          <a:bodyPr/>
          <a:lstStyle/>
          <a:p>
            <a:fld id="{39C2AB46-7918-BF40-BBC7-B3A04DA895A1}" type="slidenum">
              <a:rPr kumimoji="1" lang="zh-CN" altLang="en-US" smtClean="0"/>
              <a:t>2</a:t>
            </a:fld>
            <a:endParaRPr kumimoji="1" lang="zh-CN" altLang="en-US"/>
          </a:p>
        </p:txBody>
      </p:sp>
    </p:spTree>
    <p:extLst>
      <p:ext uri="{BB962C8B-B14F-4D97-AF65-F5344CB8AC3E}">
        <p14:creationId xmlns:p14="http://schemas.microsoft.com/office/powerpoint/2010/main" val="3012042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SSP5</a:t>
            </a:r>
            <a:r>
              <a:rPr lang="zh-CN" altLang="zh-CN" sz="1200" kern="1200" dirty="0">
                <a:solidFill>
                  <a:schemeClr val="tx1"/>
                </a:solidFill>
                <a:effectLst/>
                <a:latin typeface="+mn-lt"/>
                <a:ea typeface="+mn-ea"/>
                <a:cs typeface="+mn-cs"/>
              </a:rPr>
              <a:t>路径</a:t>
            </a:r>
            <a:r>
              <a:rPr lang="zh-CN" altLang="en-US" sz="1200" kern="1200" dirty="0">
                <a:solidFill>
                  <a:schemeClr val="tx1"/>
                </a:solidFill>
                <a:effectLst/>
                <a:latin typeface="+mn-lt"/>
                <a:ea typeface="+mn-ea"/>
                <a:cs typeface="+mn-cs"/>
              </a:rPr>
              <a:t>下，污泥产量达</a:t>
            </a:r>
            <a:r>
              <a:rPr lang="en-US" altLang="zh-CN" sz="1200" kern="1200" dirty="0">
                <a:solidFill>
                  <a:schemeClr val="tx1"/>
                </a:solidFill>
                <a:effectLst/>
                <a:latin typeface="+mn-lt"/>
                <a:ea typeface="+mn-ea"/>
                <a:cs typeface="+mn-cs"/>
              </a:rPr>
              <a:t>3499.7</a:t>
            </a:r>
            <a:r>
              <a:rPr lang="zh-CN" altLang="en-US" sz="1200" kern="1200" dirty="0">
                <a:solidFill>
                  <a:schemeClr val="tx1"/>
                </a:solidFill>
                <a:effectLst/>
                <a:latin typeface="+mn-lt"/>
                <a:ea typeface="+mn-ea"/>
                <a:cs typeface="+mn-cs"/>
              </a:rPr>
              <a:t>万吨，是</a:t>
            </a:r>
            <a:r>
              <a:rPr lang="en-US" altLang="zh-CN" sz="1200" kern="1200" dirty="0">
                <a:solidFill>
                  <a:schemeClr val="tx1"/>
                </a:solidFill>
                <a:effectLst/>
                <a:latin typeface="+mn-lt"/>
                <a:ea typeface="+mn-ea"/>
                <a:cs typeface="+mn-cs"/>
              </a:rPr>
              <a:t>2019</a:t>
            </a:r>
            <a:r>
              <a:rPr lang="zh-CN" altLang="en-US" sz="1200" kern="1200" dirty="0">
                <a:solidFill>
                  <a:schemeClr val="tx1"/>
                </a:solidFill>
                <a:effectLst/>
                <a:latin typeface="+mn-lt"/>
                <a:ea typeface="+mn-ea"/>
                <a:cs typeface="+mn-cs"/>
              </a:rPr>
              <a:t>年的</a:t>
            </a:r>
            <a:r>
              <a:rPr lang="en-US" altLang="zh-CN" sz="1200" kern="1200" dirty="0">
                <a:solidFill>
                  <a:schemeClr val="tx1"/>
                </a:solidFill>
                <a:effectLst/>
                <a:latin typeface="+mn-lt"/>
                <a:ea typeface="+mn-ea"/>
                <a:cs typeface="+mn-cs"/>
              </a:rPr>
              <a:t>2.69</a:t>
            </a:r>
            <a:r>
              <a:rPr lang="zh-CN" altLang="en-US" sz="1200" kern="1200" dirty="0">
                <a:solidFill>
                  <a:schemeClr val="tx1"/>
                </a:solidFill>
                <a:effectLst/>
                <a:latin typeface="+mn-lt"/>
                <a:ea typeface="+mn-ea"/>
                <a:cs typeface="+mn-cs"/>
              </a:rPr>
              <a:t>倍，各地区污泥均保持高速增长，污泥治理压力最为严峻。</a:t>
            </a:r>
            <a:endParaRPr lang="zh-CN" altLang="en-US" dirty="0"/>
          </a:p>
        </p:txBody>
      </p:sp>
      <p:sp>
        <p:nvSpPr>
          <p:cNvPr id="4" name="灯片编号占位符 3"/>
          <p:cNvSpPr>
            <a:spLocks noGrp="1"/>
          </p:cNvSpPr>
          <p:nvPr>
            <p:ph type="sldNum" sz="quarter" idx="5"/>
          </p:nvPr>
        </p:nvSpPr>
        <p:spPr/>
        <p:txBody>
          <a:bodyPr/>
          <a:lstStyle/>
          <a:p>
            <a:fld id="{39C2AB46-7918-BF40-BBC7-B3A04DA895A1}" type="slidenum">
              <a:rPr kumimoji="1" lang="zh-CN" altLang="en-US" smtClean="0"/>
              <a:t>20</a:t>
            </a:fld>
            <a:endParaRPr kumimoji="1" lang="zh-CN" altLang="en-US"/>
          </a:p>
        </p:txBody>
      </p:sp>
    </p:spTree>
    <p:extLst>
      <p:ext uri="{BB962C8B-B14F-4D97-AF65-F5344CB8AC3E}">
        <p14:creationId xmlns:p14="http://schemas.microsoft.com/office/powerpoint/2010/main" val="23771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本研究除重点关注了研究较少的污泥问题以及工作量相对较大之外，还具备以下两方面特点：第一，研究精度较高，根据不同地区的污泥产量系数，核算我国污水处理厂厂级运行数据，研究结果具有较高的时空分辨率；第二，全面考虑了包括社会经济，居民生活，自然条件等各方面污泥影响因子，形成了完整的污泥驱动因素数据集，同时考虑了我国污泥产量的巨大空间差异，将地理学思维应用于环境问题，一定程度上弥补了前人研究的不足</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。当然，由于是预测问题，其结果必然存在一定的不确定性，之后我们将继续对结论的不确定性进行深入探讨，使得研究结果更稳健</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39C2AB46-7918-BF40-BBC7-B3A04DA895A1}" type="slidenum">
              <a:rPr kumimoji="1" lang="zh-CN" altLang="en-US" smtClean="0"/>
              <a:t>21</a:t>
            </a:fld>
            <a:endParaRPr kumimoji="1" lang="zh-CN" altLang="en-US"/>
          </a:p>
        </p:txBody>
      </p:sp>
    </p:spTree>
    <p:extLst>
      <p:ext uri="{BB962C8B-B14F-4D97-AF65-F5344CB8AC3E}">
        <p14:creationId xmlns:p14="http://schemas.microsoft.com/office/powerpoint/2010/main" val="3982145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最后感谢大学四年遇到的每一位老师，同学，你们的帮助对我意义非凡，本次汇报到此结束，谢谢各位老师</a:t>
            </a:r>
          </a:p>
        </p:txBody>
      </p:sp>
      <p:sp>
        <p:nvSpPr>
          <p:cNvPr id="4" name="灯片编号占位符 3"/>
          <p:cNvSpPr>
            <a:spLocks noGrp="1"/>
          </p:cNvSpPr>
          <p:nvPr>
            <p:ph type="sldNum" sz="quarter" idx="5"/>
          </p:nvPr>
        </p:nvSpPr>
        <p:spPr/>
        <p:txBody>
          <a:bodyPr/>
          <a:lstStyle/>
          <a:p>
            <a:fld id="{39C2AB46-7918-BF40-BBC7-B3A04DA895A1}" type="slidenum">
              <a:rPr kumimoji="1" lang="zh-CN" altLang="en-US" smtClean="0"/>
              <a:t>22</a:t>
            </a:fld>
            <a:endParaRPr kumimoji="1" lang="zh-CN" altLang="en-US"/>
          </a:p>
        </p:txBody>
      </p:sp>
    </p:spTree>
    <p:extLst>
      <p:ext uri="{BB962C8B-B14F-4D97-AF65-F5344CB8AC3E}">
        <p14:creationId xmlns:p14="http://schemas.microsoft.com/office/powerpoint/2010/main" val="888427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首先，污泥是什么，污泥是城市污水处理厂的重要副产物，也是城市有机废弃物的重要组成部分，其中包含的有毒有害物质对环境影响巨大。随着我国经济发展，污泥产量迅速攀升（</a:t>
            </a:r>
            <a:r>
              <a:rPr lang="en-US" altLang="zh-CN" dirty="0"/>
              <a:t>2017</a:t>
            </a:r>
            <a:r>
              <a:rPr lang="zh-CN" altLang="en-US" dirty="0"/>
              <a:t>年，其产量已达欧盟</a:t>
            </a:r>
            <a:r>
              <a:rPr lang="en-US" altLang="zh-CN" dirty="0"/>
              <a:t>27</a:t>
            </a:r>
            <a:r>
              <a:rPr lang="zh-CN" altLang="en-US" dirty="0"/>
              <a:t>国总量的</a:t>
            </a:r>
            <a:r>
              <a:rPr lang="en-US" altLang="zh-CN" dirty="0"/>
              <a:t>1.5</a:t>
            </a:r>
            <a:r>
              <a:rPr lang="zh-CN" altLang="en-US" dirty="0"/>
              <a:t>倍），但我国现行污泥处理能力差吗，资源化利用水平不足</a:t>
            </a:r>
            <a:r>
              <a:rPr lang="en-US" altLang="zh-CN" dirty="0"/>
              <a:t>25%</a:t>
            </a:r>
            <a:r>
              <a:rPr lang="zh-CN" altLang="en-US" dirty="0"/>
              <a:t>，如何科学，合理的实现污泥资源化，无害化处置，已成为重要课题。</a:t>
            </a:r>
          </a:p>
        </p:txBody>
      </p:sp>
      <p:sp>
        <p:nvSpPr>
          <p:cNvPr id="4" name="灯片编号占位符 3"/>
          <p:cNvSpPr>
            <a:spLocks noGrp="1"/>
          </p:cNvSpPr>
          <p:nvPr>
            <p:ph type="sldNum" sz="quarter" idx="5"/>
          </p:nvPr>
        </p:nvSpPr>
        <p:spPr/>
        <p:txBody>
          <a:bodyPr/>
          <a:lstStyle/>
          <a:p>
            <a:fld id="{39C2AB46-7918-BF40-BBC7-B3A04DA895A1}" type="slidenum">
              <a:rPr kumimoji="1" lang="zh-CN" altLang="en-US" smtClean="0"/>
              <a:t>3</a:t>
            </a:fld>
            <a:endParaRPr kumimoji="1" lang="zh-CN" altLang="en-US"/>
          </a:p>
        </p:txBody>
      </p:sp>
    </p:spTree>
    <p:extLst>
      <p:ext uri="{BB962C8B-B14F-4D97-AF65-F5344CB8AC3E}">
        <p14:creationId xmlns:p14="http://schemas.microsoft.com/office/powerpoint/2010/main" val="1769774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污泥驱动因子的识别和预测主要可以解决以下两方面的问题，第一：把握污泥在城市代谢过程中的产生源头，进而控制其产量；第二，产量预估能够明确哪些地区是污泥增量的重点地区，因此可以针对性的加强管理，并提前制定污泥治理政策；现有研究多关注污水问题，对污泥问题涉及相对较少，研究精度较低，多针对经济，技术等某一方面探索其影响因子，且常常忽视我国污泥排放的空间差异。</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9C2AB46-7918-BF40-BBC7-B3A04DA895A1}" type="slidenum">
              <a:rPr kumimoji="1" lang="zh-CN" altLang="en-US" smtClean="0"/>
              <a:t>4</a:t>
            </a:fld>
            <a:endParaRPr kumimoji="1" lang="zh-CN" altLang="en-US"/>
          </a:p>
        </p:txBody>
      </p:sp>
    </p:spTree>
    <p:extLst>
      <p:ext uri="{BB962C8B-B14F-4D97-AF65-F5344CB8AC3E}">
        <p14:creationId xmlns:p14="http://schemas.microsoft.com/office/powerpoint/2010/main" val="3126007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针对上述问题，我们首先利用统计年鉴及网络爬虫技术，核算我国</a:t>
            </a:r>
            <a:r>
              <a:rPr lang="en-US" altLang="zh-CN" dirty="0"/>
              <a:t>2017</a:t>
            </a:r>
            <a:r>
              <a:rPr lang="zh-CN" altLang="en-US" dirty="0"/>
              <a:t>年</a:t>
            </a:r>
            <a:r>
              <a:rPr lang="en-US" altLang="zh-CN" dirty="0"/>
              <a:t>3745</a:t>
            </a:r>
            <a:r>
              <a:rPr lang="zh-CN" altLang="en-US" dirty="0"/>
              <a:t>座污水处理厂厂级污泥数据，形成地级市层面污泥产量数据集。利用污泥基尼系数与地理探测器模型定量分析其空间分布特征及驱动因子</a:t>
            </a:r>
          </a:p>
        </p:txBody>
      </p:sp>
      <p:sp>
        <p:nvSpPr>
          <p:cNvPr id="4" name="灯片编号占位符 3"/>
          <p:cNvSpPr>
            <a:spLocks noGrp="1"/>
          </p:cNvSpPr>
          <p:nvPr>
            <p:ph type="sldNum" sz="quarter" idx="5"/>
          </p:nvPr>
        </p:nvSpPr>
        <p:spPr/>
        <p:txBody>
          <a:bodyPr/>
          <a:lstStyle/>
          <a:p>
            <a:fld id="{39C2AB46-7918-BF40-BBC7-B3A04DA895A1}" type="slidenum">
              <a:rPr kumimoji="1" lang="zh-CN" altLang="en-US" smtClean="0"/>
              <a:t>5</a:t>
            </a:fld>
            <a:endParaRPr kumimoji="1" lang="zh-CN" altLang="en-US"/>
          </a:p>
        </p:txBody>
      </p:sp>
    </p:spTree>
    <p:extLst>
      <p:ext uri="{BB962C8B-B14F-4D97-AF65-F5344CB8AC3E}">
        <p14:creationId xmlns:p14="http://schemas.microsoft.com/office/powerpoint/2010/main" val="1305545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在此基础上，结合共享社会经济路径全球框架与我国现实情况，利用随机森林模型实现各情境污泥预测，形成高时空分辨率面板数据，研究结论有助于制定合理，科学的污泥管理政策</a:t>
            </a:r>
          </a:p>
        </p:txBody>
      </p:sp>
      <p:sp>
        <p:nvSpPr>
          <p:cNvPr id="4" name="灯片编号占位符 3"/>
          <p:cNvSpPr>
            <a:spLocks noGrp="1"/>
          </p:cNvSpPr>
          <p:nvPr>
            <p:ph type="sldNum" sz="quarter" idx="5"/>
          </p:nvPr>
        </p:nvSpPr>
        <p:spPr/>
        <p:txBody>
          <a:bodyPr/>
          <a:lstStyle/>
          <a:p>
            <a:fld id="{39C2AB46-7918-BF40-BBC7-B3A04DA895A1}" type="slidenum">
              <a:rPr kumimoji="1" lang="zh-CN" altLang="en-US" smtClean="0"/>
              <a:t>6</a:t>
            </a:fld>
            <a:endParaRPr kumimoji="1" lang="zh-CN" altLang="en-US"/>
          </a:p>
        </p:txBody>
      </p:sp>
    </p:spTree>
    <p:extLst>
      <p:ext uri="{BB962C8B-B14F-4D97-AF65-F5344CB8AC3E}">
        <p14:creationId xmlns:p14="http://schemas.microsoft.com/office/powerpoint/2010/main" val="2292667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本文主要研究结论如下，首先，</a:t>
            </a:r>
            <a:r>
              <a:rPr lang="zh-CN" altLang="en-US" sz="1800" dirty="0">
                <a:effectLst/>
                <a:latin typeface="宋体" panose="02010600030101010101" pitchFamily="2" charset="-122"/>
                <a:ea typeface="宋体" panose="02010600030101010101" pitchFamily="2" charset="-122"/>
              </a:rPr>
              <a:t>我们利用污泥与污水产量之间的强相关性提取城市排水年鉴中得到污泥转换系数，通过全国污水处理厂名录获取全国所有污水处理厂名称，并基于百度地图</a:t>
            </a:r>
            <a:r>
              <a:rPr lang="en-US" altLang="zh-CN" sz="1800" dirty="0">
                <a:effectLst/>
                <a:latin typeface="宋体" panose="02010600030101010101" pitchFamily="2" charset="-122"/>
                <a:ea typeface="宋体" panose="02010600030101010101" pitchFamily="2" charset="-122"/>
              </a:rPr>
              <a:t>API</a:t>
            </a:r>
            <a:r>
              <a:rPr lang="zh-CN" altLang="en-US" sz="1800" dirty="0">
                <a:effectLst/>
                <a:latin typeface="宋体" panose="02010600030101010101" pitchFamily="2" charset="-122"/>
                <a:ea typeface="宋体" panose="02010600030101010101" pitchFamily="2" charset="-122"/>
              </a:rPr>
              <a:t>实现其经纬度位置爬虫，人工校对其准确性与厂级运行数据，最后利用污水对其污泥产量进行核准，与统计年鉴中比对，矫正异常值，得到我们的污泥数据集合。结果表明，虽然</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全国污泥产量已达</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1049.38</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万吨，为欧盟</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27</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国总产量的</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1.5</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倍，但人均产量不足</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0.08</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千克</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人，</a:t>
            </a:r>
            <a:r>
              <a:rPr lang="zh-CN" altLang="en-US" sz="1800" dirty="0">
                <a:effectLst/>
                <a:latin typeface="宋体" panose="02010600030101010101" pitchFamily="2" charset="-122"/>
                <a:ea typeface="宋体" panose="02010600030101010101" pitchFamily="2" charset="-122"/>
                <a:cs typeface="宋体" panose="02010600030101010101" pitchFamily="2" charset="-122"/>
              </a:rPr>
              <a:t>不足欧盟一半。</a:t>
            </a:r>
            <a:endParaRPr lang="zh-CN" altLang="en-US" dirty="0"/>
          </a:p>
        </p:txBody>
      </p:sp>
      <p:sp>
        <p:nvSpPr>
          <p:cNvPr id="4" name="灯片编号占位符 3"/>
          <p:cNvSpPr>
            <a:spLocks noGrp="1"/>
          </p:cNvSpPr>
          <p:nvPr>
            <p:ph type="sldNum" sz="quarter" idx="5"/>
          </p:nvPr>
        </p:nvSpPr>
        <p:spPr/>
        <p:txBody>
          <a:bodyPr/>
          <a:lstStyle/>
          <a:p>
            <a:fld id="{39C2AB46-7918-BF40-BBC7-B3A04DA895A1}" type="slidenum">
              <a:rPr kumimoji="1" lang="zh-CN" altLang="en-US" smtClean="0"/>
              <a:t>7</a:t>
            </a:fld>
            <a:endParaRPr kumimoji="1" lang="zh-CN" altLang="en-US"/>
          </a:p>
        </p:txBody>
      </p:sp>
    </p:spTree>
    <p:extLst>
      <p:ext uri="{BB962C8B-B14F-4D97-AF65-F5344CB8AC3E}">
        <p14:creationId xmlns:p14="http://schemas.microsoft.com/office/powerpoint/2010/main" val="380114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effectLst/>
                <a:latin typeface="宋体" panose="02010600030101010101" pitchFamily="2" charset="-122"/>
                <a:ea typeface="宋体" panose="02010600030101010101" pitchFamily="2" charset="-122"/>
                <a:cs typeface="宋体" panose="02010600030101010101" pitchFamily="2" charset="-122"/>
              </a:rPr>
              <a:t>污泥基尼系数为</a:t>
            </a:r>
            <a:r>
              <a:rPr lang="en-US" altLang="zh-CN" sz="1200" dirty="0">
                <a:effectLst/>
                <a:latin typeface="宋体" panose="02010600030101010101" pitchFamily="2" charset="-122"/>
                <a:ea typeface="宋体" panose="02010600030101010101" pitchFamily="2" charset="-122"/>
                <a:cs typeface="宋体" panose="02010600030101010101" pitchFamily="2" charset="-122"/>
              </a:rPr>
              <a:t>0.509</a:t>
            </a:r>
            <a:r>
              <a:rPr lang="zh-CN" altLang="zh-CN" sz="1200" dirty="0">
                <a:effectLst/>
                <a:latin typeface="宋体" panose="02010600030101010101" pitchFamily="2" charset="-122"/>
                <a:ea typeface="宋体" panose="02010600030101010101" pitchFamily="2" charset="-122"/>
                <a:cs typeface="宋体" panose="02010600030101010101" pitchFamily="2" charset="-122"/>
              </a:rPr>
              <a:t>超过了我国人均收入基尼系数</a:t>
            </a:r>
            <a:r>
              <a:rPr lang="en-US" altLang="zh-CN" sz="12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200" dirty="0">
                <a:effectLst/>
                <a:latin typeface="宋体" panose="02010600030101010101" pitchFamily="2" charset="-122"/>
                <a:ea typeface="宋体" panose="02010600030101010101" pitchFamily="2" charset="-122"/>
                <a:cs typeface="宋体" panose="02010600030101010101" pitchFamily="2" charset="-122"/>
              </a:rPr>
              <a:t>全国前</a:t>
            </a:r>
            <a:r>
              <a:rPr lang="en-US" altLang="zh-CN" sz="1200" dirty="0">
                <a:effectLst/>
                <a:latin typeface="宋体" panose="02010600030101010101" pitchFamily="2" charset="-122"/>
                <a:ea typeface="宋体" panose="02010600030101010101" pitchFamily="2" charset="-122"/>
                <a:cs typeface="宋体" panose="02010600030101010101" pitchFamily="2" charset="-122"/>
              </a:rPr>
              <a:t>20%</a:t>
            </a:r>
            <a:r>
              <a:rPr lang="zh-CN" altLang="zh-CN" sz="1200" dirty="0">
                <a:effectLst/>
                <a:latin typeface="宋体" panose="02010600030101010101" pitchFamily="2" charset="-122"/>
                <a:ea typeface="宋体" panose="02010600030101010101" pitchFamily="2" charset="-122"/>
                <a:cs typeface="宋体" panose="02010600030101010101" pitchFamily="2" charset="-122"/>
              </a:rPr>
              <a:t>的污泥产量是后</a:t>
            </a:r>
            <a:r>
              <a:rPr lang="en-US" altLang="zh-CN" sz="1200" dirty="0">
                <a:effectLst/>
                <a:latin typeface="宋体" panose="02010600030101010101" pitchFamily="2" charset="-122"/>
                <a:ea typeface="宋体" panose="02010600030101010101" pitchFamily="2" charset="-122"/>
                <a:cs typeface="宋体" panose="02010600030101010101" pitchFamily="2" charset="-122"/>
              </a:rPr>
              <a:t>20%</a:t>
            </a:r>
            <a:r>
              <a:rPr lang="zh-CN" altLang="zh-CN" sz="1200" dirty="0">
                <a:effectLst/>
                <a:latin typeface="宋体" panose="02010600030101010101" pitchFamily="2" charset="-122"/>
                <a:ea typeface="宋体" panose="02010600030101010101" pitchFamily="2" charset="-122"/>
                <a:cs typeface="宋体" panose="02010600030101010101" pitchFamily="2" charset="-122"/>
              </a:rPr>
              <a:t>的</a:t>
            </a:r>
            <a:r>
              <a:rPr lang="en-US" altLang="zh-CN" sz="1200" dirty="0">
                <a:effectLst/>
                <a:latin typeface="宋体" panose="02010600030101010101" pitchFamily="2" charset="-122"/>
                <a:ea typeface="宋体" panose="02010600030101010101" pitchFamily="2" charset="-122"/>
                <a:cs typeface="宋体" panose="02010600030101010101" pitchFamily="2" charset="-122"/>
              </a:rPr>
              <a:t>40</a:t>
            </a:r>
            <a:r>
              <a:rPr lang="zh-CN" altLang="zh-CN" sz="1200" dirty="0">
                <a:effectLst/>
                <a:latin typeface="宋体" panose="02010600030101010101" pitchFamily="2" charset="-122"/>
                <a:ea typeface="宋体" panose="02010600030101010101" pitchFamily="2" charset="-122"/>
                <a:cs typeface="宋体" panose="02010600030101010101" pitchFamily="2" charset="-122"/>
              </a:rPr>
              <a:t>倍左右，沿海地区污泥产量显著高于内陆地区</a:t>
            </a:r>
            <a:r>
              <a:rPr lang="zh-CN" altLang="en-US" sz="1200" dirty="0">
                <a:effectLst/>
                <a:latin typeface="宋体" panose="02010600030101010101" pitchFamily="2" charset="-122"/>
                <a:ea typeface="宋体" panose="02010600030101010101" pitchFamily="2" charset="-122"/>
                <a:cs typeface="宋体" panose="02010600030101010101" pitchFamily="2" charset="-122"/>
              </a:rPr>
              <a:t>，</a:t>
            </a:r>
            <a:r>
              <a:rPr lang="zh-CN" altLang="en-US" sz="1200" dirty="0">
                <a:effectLst/>
                <a:latin typeface="Calibri" panose="020F0502020204030204" pitchFamily="34" charset="0"/>
                <a:ea typeface="宋体" panose="02010600030101010101" pitchFamily="2" charset="-122"/>
                <a:cs typeface="宋体" panose="02010600030101010101" pitchFamily="2" charset="-122"/>
              </a:rPr>
              <a:t>具有明显的</a:t>
            </a:r>
            <a:r>
              <a:rPr lang="zh-CN" altLang="zh-CN" sz="1200" dirty="0">
                <a:effectLst/>
                <a:latin typeface="Calibri" panose="020F0502020204030204" pitchFamily="34" charset="0"/>
                <a:ea typeface="宋体" panose="02010600030101010101" pitchFamily="2" charset="-122"/>
                <a:cs typeface="宋体" panose="02010600030101010101" pitchFamily="2" charset="-122"/>
              </a:rPr>
              <a:t>空间异质性</a:t>
            </a:r>
            <a:endParaRPr lang="zh-CN" altLang="zh-CN" sz="1200" dirty="0">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C2AB46-7918-BF40-BBC7-B3A04DA895A1}" type="slidenum">
              <a:rPr kumimoji="1" lang="zh-CN" altLang="en-US" smtClean="0"/>
              <a:t>8</a:t>
            </a:fld>
            <a:endParaRPr kumimoji="1" lang="zh-CN" altLang="en-US"/>
          </a:p>
        </p:txBody>
      </p:sp>
    </p:spTree>
    <p:extLst>
      <p:ext uri="{BB962C8B-B14F-4D97-AF65-F5344CB8AC3E}">
        <p14:creationId xmlns:p14="http://schemas.microsoft.com/office/powerpoint/2010/main" val="307844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第二，地理探测器需要将连续数值型变量转换成类型量，为了更合理地选取自变量分层方法与他的间隔，我们基于</a:t>
            </a:r>
            <a:r>
              <a:rPr lang="en-US" altLang="zh-CN" dirty="0"/>
              <a:t>q</a:t>
            </a:r>
            <a:r>
              <a:rPr lang="zh-CN" altLang="en-US" dirty="0"/>
              <a:t>值最大的原则，分别测试不同指标在不同分类方法与间隔下的</a:t>
            </a:r>
            <a:r>
              <a:rPr lang="en-US" altLang="zh-CN" dirty="0"/>
              <a:t>q</a:t>
            </a:r>
            <a:r>
              <a:rPr lang="zh-CN" altLang="en-US" dirty="0"/>
              <a:t>值表现，选取最合适的分类方法。因子探测结论如下，</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各个因子都在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99%</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的置信水平下通过了显著性检验，</a:t>
            </a:r>
            <a:r>
              <a:rPr lang="zh-CN" altLang="zh-CN" sz="1800" dirty="0">
                <a:effectLst/>
                <a:latin typeface="Calibri" panose="020F0502020204030204" pitchFamily="34" charset="0"/>
                <a:ea typeface="宋体" panose="02010600030101010101" pitchFamily="2" charset="-122"/>
                <a:cs typeface="宋体" panose="02010600030101010101" pitchFamily="2" charset="-122"/>
              </a:rPr>
              <a:t>建成区面积</a:t>
            </a:r>
            <a:r>
              <a:rPr lang="zh-CN" altLang="en-US" sz="1800" dirty="0">
                <a:effectLst/>
                <a:latin typeface="Calibri" panose="020F0502020204030204" pitchFamily="34" charset="0"/>
                <a:ea typeface="宋体" panose="02010600030101010101" pitchFamily="2" charset="-122"/>
                <a:cs typeface="宋体" panose="02010600030101010101" pitchFamily="2" charset="-122"/>
              </a:rPr>
              <a:t>与</a:t>
            </a:r>
            <a:r>
              <a:rPr lang="en-US" altLang="zh-CN" sz="1800" dirty="0">
                <a:effectLst/>
                <a:latin typeface="Calibri" panose="020F0502020204030204" pitchFamily="34" charset="0"/>
                <a:ea typeface="宋体" panose="02010600030101010101" pitchFamily="2" charset="-122"/>
                <a:cs typeface="宋体" panose="02010600030101010101" pitchFamily="2" charset="-122"/>
              </a:rPr>
              <a:t>GDP</a:t>
            </a:r>
            <a:r>
              <a:rPr lang="zh-CN" altLang="zh-CN" sz="1800" dirty="0">
                <a:effectLst/>
                <a:latin typeface="Calibri" panose="020F0502020204030204" pitchFamily="34" charset="0"/>
                <a:ea typeface="宋体" panose="02010600030101010101" pitchFamily="2" charset="-122"/>
                <a:cs typeface="宋体" panose="02010600030101010101" pitchFamily="2" charset="-122"/>
              </a:rPr>
              <a:t>是造成污泥产量增加的最重要原因</a:t>
            </a:r>
            <a:r>
              <a:rPr lang="zh-CN" altLang="en-US" sz="1800" dirty="0">
                <a:effectLst/>
                <a:latin typeface="Calibri" panose="020F0502020204030204" pitchFamily="34" charset="0"/>
                <a:ea typeface="宋体" panose="02010600030101010101" pitchFamily="2" charset="-122"/>
                <a:cs typeface="宋体" panose="02010600030101010101" pitchFamily="2" charset="-122"/>
              </a:rPr>
              <a:t>，</a:t>
            </a:r>
            <a:r>
              <a:rPr lang="en-US" altLang="zh-CN" sz="1800" dirty="0">
                <a:effectLst/>
                <a:latin typeface="Calibri" panose="020F0502020204030204" pitchFamily="34" charset="0"/>
                <a:ea typeface="宋体" panose="02010600030101010101" pitchFamily="2" charset="-122"/>
                <a:cs typeface="宋体" panose="02010600030101010101" pitchFamily="2" charset="-122"/>
              </a:rPr>
              <a:t>q</a:t>
            </a:r>
            <a:r>
              <a:rPr lang="zh-CN" altLang="en-US" sz="1800" dirty="0">
                <a:effectLst/>
                <a:latin typeface="Calibri" panose="020F0502020204030204" pitchFamily="34" charset="0"/>
                <a:ea typeface="宋体" panose="02010600030101010101" pitchFamily="2" charset="-122"/>
                <a:cs typeface="宋体" panose="02010600030101010101" pitchFamily="2" charset="-122"/>
              </a:rPr>
              <a:t>值分别达到</a:t>
            </a:r>
            <a:r>
              <a:rPr lang="en-US" altLang="zh-CN" sz="1800" dirty="0">
                <a:effectLst/>
                <a:latin typeface="Calibri" panose="020F0502020204030204" pitchFamily="34" charset="0"/>
                <a:ea typeface="宋体" panose="02010600030101010101" pitchFamily="2" charset="-122"/>
                <a:cs typeface="宋体" panose="02010600030101010101" pitchFamily="2" charset="-122"/>
              </a:rPr>
              <a:t>0.6537</a:t>
            </a:r>
            <a:r>
              <a:rPr lang="zh-CN" altLang="en-US" sz="1800" dirty="0">
                <a:effectLst/>
                <a:latin typeface="Calibri" panose="020F0502020204030204" pitchFamily="34" charset="0"/>
                <a:ea typeface="宋体" panose="02010600030101010101" pitchFamily="2" charset="-122"/>
                <a:cs typeface="宋体" panose="02010600030101010101" pitchFamily="2" charset="-122"/>
              </a:rPr>
              <a:t>与</a:t>
            </a:r>
            <a:r>
              <a:rPr lang="en-US" altLang="zh-CN" sz="1800" dirty="0">
                <a:effectLst/>
                <a:latin typeface="Calibri" panose="020F0502020204030204" pitchFamily="34" charset="0"/>
                <a:ea typeface="宋体" panose="02010600030101010101" pitchFamily="2" charset="-122"/>
                <a:cs typeface="宋体" panose="02010600030101010101" pitchFamily="2" charset="-122"/>
              </a:rPr>
              <a:t>0.6373</a:t>
            </a:r>
            <a:r>
              <a:rPr lang="zh-CN" altLang="zh-CN" sz="1800" dirty="0">
                <a:effectLst/>
                <a:latin typeface="Calibri" panose="020F0502020204030204" pitchFamily="34" charset="0"/>
                <a:ea typeface="宋体" panose="02010600030101010101" pitchFamily="2" charset="-122"/>
                <a:cs typeface="宋体" panose="02010600030101010101" pitchFamily="2" charset="-122"/>
              </a:rPr>
              <a:t>，其次，</a:t>
            </a:r>
            <a:r>
              <a:rPr lang="zh-CN" altLang="en-US" sz="1800" dirty="0">
                <a:effectLst/>
                <a:latin typeface="Calibri" panose="020F0502020204030204" pitchFamily="34" charset="0"/>
                <a:ea typeface="宋体" panose="02010600030101010101" pitchFamily="2" charset="-122"/>
                <a:cs typeface="宋体" panose="02010600030101010101" pitchFamily="2" charset="-122"/>
              </a:rPr>
              <a:t>居民生活习惯，</a:t>
            </a:r>
            <a:r>
              <a:rPr lang="zh-CN" altLang="zh-CN" sz="1800" dirty="0">
                <a:effectLst/>
                <a:latin typeface="Calibri" panose="020F0502020204030204" pitchFamily="34" charset="0"/>
                <a:ea typeface="宋体" panose="02010600030101010101" pitchFamily="2" charset="-122"/>
                <a:cs typeface="宋体" panose="02010600030101010101" pitchFamily="2" charset="-122"/>
              </a:rPr>
              <a:t>人口规模，</a:t>
            </a:r>
            <a:r>
              <a:rPr lang="zh-CN" altLang="en-US" sz="1800" dirty="0">
                <a:effectLst/>
                <a:latin typeface="Calibri" panose="020F0502020204030204" pitchFamily="34" charset="0"/>
                <a:ea typeface="宋体" panose="02010600030101010101" pitchFamily="2" charset="-122"/>
                <a:cs typeface="宋体" panose="02010600030101010101" pitchFamily="2" charset="-122"/>
              </a:rPr>
              <a:t>自然条件</a:t>
            </a:r>
            <a:r>
              <a:rPr lang="zh-CN" altLang="zh-CN" sz="1800" dirty="0">
                <a:effectLst/>
                <a:latin typeface="Calibri" panose="020F0502020204030204" pitchFamily="34" charset="0"/>
                <a:ea typeface="宋体" panose="02010600030101010101" pitchFamily="2" charset="-122"/>
                <a:cs typeface="宋体" panose="02010600030101010101" pitchFamily="2" charset="-122"/>
              </a:rPr>
              <a:t>等因素</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，均对污泥产量有一定影响</a:t>
            </a:r>
            <a:endParaRPr lang="zh-CN" altLang="en-US" dirty="0"/>
          </a:p>
        </p:txBody>
      </p:sp>
      <p:sp>
        <p:nvSpPr>
          <p:cNvPr id="4" name="灯片编号占位符 3"/>
          <p:cNvSpPr>
            <a:spLocks noGrp="1"/>
          </p:cNvSpPr>
          <p:nvPr>
            <p:ph type="sldNum" sz="quarter" idx="5"/>
          </p:nvPr>
        </p:nvSpPr>
        <p:spPr/>
        <p:txBody>
          <a:bodyPr/>
          <a:lstStyle/>
          <a:p>
            <a:fld id="{39C2AB46-7918-BF40-BBC7-B3A04DA895A1}" type="slidenum">
              <a:rPr kumimoji="1" lang="zh-CN" altLang="en-US" smtClean="0"/>
              <a:t>9</a:t>
            </a:fld>
            <a:endParaRPr kumimoji="1" lang="zh-CN" altLang="en-US"/>
          </a:p>
        </p:txBody>
      </p:sp>
    </p:spTree>
    <p:extLst>
      <p:ext uri="{BB962C8B-B14F-4D97-AF65-F5344CB8AC3E}">
        <p14:creationId xmlns:p14="http://schemas.microsoft.com/office/powerpoint/2010/main" val="4063081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13B491C5-C359-3248-B575-9ECA655A94E5}" type="datetimeFigureOut">
              <a:rPr kumimoji="1" lang="zh-CN" altLang="en-US" smtClean="0"/>
              <a:t>2021-04-29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DBE1B1E-5CD2-524A-812E-78D3941EB14C}" type="slidenum">
              <a:rPr kumimoji="1" lang="zh-CN" altLang="en-US" smtClean="0"/>
              <a:t>‹#›</a:t>
            </a:fld>
            <a:endParaRPr kumimoji="1" lang="zh-CN" altLang="en-US"/>
          </a:p>
        </p:txBody>
      </p:sp>
    </p:spTree>
    <p:extLst>
      <p:ext uri="{BB962C8B-B14F-4D97-AF65-F5344CB8AC3E}">
        <p14:creationId xmlns:p14="http://schemas.microsoft.com/office/powerpoint/2010/main" val="2136773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13B491C5-C359-3248-B575-9ECA655A94E5}" type="datetimeFigureOut">
              <a:rPr kumimoji="1" lang="zh-CN" altLang="en-US" smtClean="0"/>
              <a:t>2021-04-29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DBE1B1E-5CD2-524A-812E-78D3941EB14C}" type="slidenum">
              <a:rPr kumimoji="1" lang="zh-CN" altLang="en-US" smtClean="0"/>
              <a:t>‹#›</a:t>
            </a:fld>
            <a:endParaRPr kumimoji="1" lang="zh-CN" altLang="en-US"/>
          </a:p>
        </p:txBody>
      </p:sp>
    </p:spTree>
    <p:extLst>
      <p:ext uri="{BB962C8B-B14F-4D97-AF65-F5344CB8AC3E}">
        <p14:creationId xmlns:p14="http://schemas.microsoft.com/office/powerpoint/2010/main" val="931845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1"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13B491C5-C359-3248-B575-9ECA655A94E5}" type="datetimeFigureOut">
              <a:rPr kumimoji="1" lang="zh-CN" altLang="en-US" smtClean="0"/>
              <a:t>2021-04-29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DBE1B1E-5CD2-524A-812E-78D3941EB14C}" type="slidenum">
              <a:rPr kumimoji="1" lang="zh-CN" altLang="en-US" smtClean="0"/>
              <a:t>‹#›</a:t>
            </a:fld>
            <a:endParaRPr kumimoji="1" lang="zh-CN" altLang="en-US"/>
          </a:p>
        </p:txBody>
      </p:sp>
    </p:spTree>
    <p:extLst>
      <p:ext uri="{BB962C8B-B14F-4D97-AF65-F5344CB8AC3E}">
        <p14:creationId xmlns:p14="http://schemas.microsoft.com/office/powerpoint/2010/main" val="2084363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1C2A55"/>
                </a:solidFill>
                <a:latin typeface="Microsoft YaHei" charset="-122"/>
                <a:ea typeface="Microsoft YaHei" charset="-122"/>
                <a:cs typeface="Microsoft YaHei" charset="-122"/>
              </a:defRPr>
            </a:lvl1pPr>
          </a:lstStyle>
          <a:p>
            <a:r>
              <a:rPr kumimoji="1" lang="zh-CN" altLang="en-US"/>
              <a:t>单击此处编辑母版标题样式</a:t>
            </a:r>
          </a:p>
        </p:txBody>
      </p:sp>
      <p:sp>
        <p:nvSpPr>
          <p:cNvPr id="3" name="内容占位符 2"/>
          <p:cNvSpPr>
            <a:spLocks noGrp="1"/>
          </p:cNvSpPr>
          <p:nvPr>
            <p:ph idx="1"/>
          </p:nvPr>
        </p:nvSpPr>
        <p:spPr/>
        <p:txBody>
          <a:bodyPr/>
          <a:lstStyle>
            <a:lvl1pPr>
              <a:defRPr b="0">
                <a:solidFill>
                  <a:srgbClr val="1C2A55"/>
                </a:solidFill>
                <a:latin typeface="Microsoft YaHei" charset="-122"/>
                <a:ea typeface="Microsoft YaHei" charset="-122"/>
                <a:cs typeface="Microsoft YaHei" charset="-122"/>
              </a:defRPr>
            </a:lvl1pPr>
            <a:lvl2pPr>
              <a:defRPr b="0">
                <a:solidFill>
                  <a:srgbClr val="1C2A55"/>
                </a:solidFill>
                <a:latin typeface="Microsoft YaHei" charset="-122"/>
                <a:ea typeface="Microsoft YaHei" charset="-122"/>
                <a:cs typeface="Microsoft YaHei" charset="-122"/>
              </a:defRPr>
            </a:lvl2pPr>
            <a:lvl3pPr>
              <a:defRPr b="0">
                <a:solidFill>
                  <a:srgbClr val="1C2A55"/>
                </a:solidFill>
                <a:latin typeface="Microsoft YaHei" charset="-122"/>
                <a:ea typeface="Microsoft YaHei" charset="-122"/>
                <a:cs typeface="Microsoft YaHei" charset="-122"/>
              </a:defRPr>
            </a:lvl3pPr>
            <a:lvl4pPr>
              <a:defRPr b="0">
                <a:solidFill>
                  <a:srgbClr val="1C2A55"/>
                </a:solidFill>
                <a:latin typeface="Microsoft YaHei" charset="-122"/>
                <a:ea typeface="Microsoft YaHei" charset="-122"/>
                <a:cs typeface="Microsoft YaHei" charset="-122"/>
              </a:defRPr>
            </a:lvl4pPr>
            <a:lvl5pPr>
              <a:defRPr b="0">
                <a:solidFill>
                  <a:srgbClr val="1C2A55"/>
                </a:solidFill>
                <a:latin typeface="Microsoft YaHei" charset="-122"/>
                <a:ea typeface="Microsoft YaHei" charset="-122"/>
                <a:cs typeface="Microsoft YaHei"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13B491C5-C359-3248-B575-9ECA655A94E5}" type="datetimeFigureOut">
              <a:rPr kumimoji="1" lang="zh-CN" altLang="en-US" smtClean="0"/>
              <a:t>2021-04-29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DBE1B1E-5CD2-524A-812E-78D3941EB14C}" type="slidenum">
              <a:rPr kumimoji="1" lang="zh-CN" altLang="en-US" smtClean="0"/>
              <a:t>‹#›</a:t>
            </a:fld>
            <a:endParaRPr kumimoji="1" lang="zh-CN" altLang="en-US"/>
          </a:p>
        </p:txBody>
      </p:sp>
      <p:sp>
        <p:nvSpPr>
          <p:cNvPr id="7" name="矩形 6"/>
          <p:cNvSpPr/>
          <p:nvPr userDrawn="1"/>
        </p:nvSpPr>
        <p:spPr>
          <a:xfrm>
            <a:off x="1" y="-17124"/>
            <a:ext cx="3822492" cy="382249"/>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8" name="矩形 7"/>
          <p:cNvSpPr/>
          <p:nvPr userDrawn="1"/>
        </p:nvSpPr>
        <p:spPr>
          <a:xfrm>
            <a:off x="3822493" y="-17125"/>
            <a:ext cx="8369508" cy="382250"/>
          </a:xfrm>
          <a:prstGeom prst="rect">
            <a:avLst/>
          </a:prstGeom>
          <a:solidFill>
            <a:srgbClr val="162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9" name="矩形 8"/>
          <p:cNvSpPr/>
          <p:nvPr userDrawn="1"/>
        </p:nvSpPr>
        <p:spPr>
          <a:xfrm>
            <a:off x="7825378" y="-16863"/>
            <a:ext cx="631148" cy="382249"/>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0" name="矩形 9"/>
          <p:cNvSpPr/>
          <p:nvPr userDrawn="1"/>
        </p:nvSpPr>
        <p:spPr>
          <a:xfrm>
            <a:off x="11353802" y="-17124"/>
            <a:ext cx="113207" cy="382249"/>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1" name="矩形 10"/>
          <p:cNvSpPr/>
          <p:nvPr userDrawn="1"/>
        </p:nvSpPr>
        <p:spPr>
          <a:xfrm>
            <a:off x="9680915" y="-17124"/>
            <a:ext cx="1547067" cy="382249"/>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2" name="矩形 11"/>
          <p:cNvSpPr/>
          <p:nvPr userDrawn="1"/>
        </p:nvSpPr>
        <p:spPr>
          <a:xfrm>
            <a:off x="9346021" y="-15426"/>
            <a:ext cx="247609" cy="382249"/>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3" name="矩形 12"/>
          <p:cNvSpPr/>
          <p:nvPr userDrawn="1"/>
        </p:nvSpPr>
        <p:spPr>
          <a:xfrm>
            <a:off x="8837135" y="-17124"/>
            <a:ext cx="174572" cy="382249"/>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4" name="矩形 13"/>
          <p:cNvSpPr/>
          <p:nvPr userDrawn="1"/>
        </p:nvSpPr>
        <p:spPr>
          <a:xfrm>
            <a:off x="8623682" y="-17124"/>
            <a:ext cx="113207" cy="382249"/>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Tree>
    <p:extLst>
      <p:ext uri="{BB962C8B-B14F-4D97-AF65-F5344CB8AC3E}">
        <p14:creationId xmlns:p14="http://schemas.microsoft.com/office/powerpoint/2010/main" val="378479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13B491C5-C359-3248-B575-9ECA655A94E5}" type="datetimeFigureOut">
              <a:rPr kumimoji="1" lang="zh-CN" altLang="en-US" smtClean="0"/>
              <a:t>2021-04-29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DBE1B1E-5CD2-524A-812E-78D3941EB14C}" type="slidenum">
              <a:rPr kumimoji="1" lang="zh-CN" altLang="en-US" smtClean="0"/>
              <a:t>‹#›</a:t>
            </a:fld>
            <a:endParaRPr kumimoji="1" lang="zh-CN" altLang="en-US"/>
          </a:p>
        </p:txBody>
      </p:sp>
    </p:spTree>
    <p:extLst>
      <p:ext uri="{BB962C8B-B14F-4D97-AF65-F5344CB8AC3E}">
        <p14:creationId xmlns:p14="http://schemas.microsoft.com/office/powerpoint/2010/main" val="262747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13B491C5-C359-3248-B575-9ECA655A94E5}" type="datetimeFigureOut">
              <a:rPr kumimoji="1" lang="zh-CN" altLang="en-US" smtClean="0"/>
              <a:t>2021-04-29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DBE1B1E-5CD2-524A-812E-78D3941EB14C}" type="slidenum">
              <a:rPr kumimoji="1" lang="zh-CN" altLang="en-US" smtClean="0"/>
              <a:t>‹#›</a:t>
            </a:fld>
            <a:endParaRPr kumimoji="1" lang="zh-CN" altLang="en-US"/>
          </a:p>
        </p:txBody>
      </p:sp>
    </p:spTree>
    <p:extLst>
      <p:ext uri="{BB962C8B-B14F-4D97-AF65-F5344CB8AC3E}">
        <p14:creationId xmlns:p14="http://schemas.microsoft.com/office/powerpoint/2010/main" val="764114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13B491C5-C359-3248-B575-9ECA655A94E5}" type="datetimeFigureOut">
              <a:rPr kumimoji="1" lang="zh-CN" altLang="en-US" smtClean="0"/>
              <a:t>2021-04-29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5DBE1B1E-5CD2-524A-812E-78D3941EB14C}" type="slidenum">
              <a:rPr kumimoji="1" lang="zh-CN" altLang="en-US" smtClean="0"/>
              <a:t>‹#›</a:t>
            </a:fld>
            <a:endParaRPr kumimoji="1" lang="zh-CN" altLang="en-US"/>
          </a:p>
        </p:txBody>
      </p:sp>
    </p:spTree>
    <p:extLst>
      <p:ext uri="{BB962C8B-B14F-4D97-AF65-F5344CB8AC3E}">
        <p14:creationId xmlns:p14="http://schemas.microsoft.com/office/powerpoint/2010/main" val="522898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13B491C5-C359-3248-B575-9ECA655A94E5}" type="datetimeFigureOut">
              <a:rPr kumimoji="1" lang="zh-CN" altLang="en-US" smtClean="0"/>
              <a:t>2021-04-29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5DBE1B1E-5CD2-524A-812E-78D3941EB14C}" type="slidenum">
              <a:rPr kumimoji="1" lang="zh-CN" altLang="en-US" smtClean="0"/>
              <a:t>‹#›</a:t>
            </a:fld>
            <a:endParaRPr kumimoji="1" lang="zh-CN" altLang="en-US"/>
          </a:p>
        </p:txBody>
      </p:sp>
    </p:spTree>
    <p:extLst>
      <p:ext uri="{BB962C8B-B14F-4D97-AF65-F5344CB8AC3E}">
        <p14:creationId xmlns:p14="http://schemas.microsoft.com/office/powerpoint/2010/main" val="849770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3B491C5-C359-3248-B575-9ECA655A94E5}" type="datetimeFigureOut">
              <a:rPr kumimoji="1" lang="zh-CN" altLang="en-US" smtClean="0"/>
              <a:t>2021-04-29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5DBE1B1E-5CD2-524A-812E-78D3941EB14C}" type="slidenum">
              <a:rPr kumimoji="1" lang="zh-CN" altLang="en-US" smtClean="0"/>
              <a:t>‹#›</a:t>
            </a:fld>
            <a:endParaRPr kumimoji="1" lang="zh-CN" altLang="en-US"/>
          </a:p>
        </p:txBody>
      </p:sp>
    </p:spTree>
    <p:extLst>
      <p:ext uri="{BB962C8B-B14F-4D97-AF65-F5344CB8AC3E}">
        <p14:creationId xmlns:p14="http://schemas.microsoft.com/office/powerpoint/2010/main" val="1328977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13B491C5-C359-3248-B575-9ECA655A94E5}" type="datetimeFigureOut">
              <a:rPr kumimoji="1" lang="zh-CN" altLang="en-US" smtClean="0"/>
              <a:t>2021-04-29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DBE1B1E-5CD2-524A-812E-78D3941EB14C}" type="slidenum">
              <a:rPr kumimoji="1" lang="zh-CN" altLang="en-US" smtClean="0"/>
              <a:t>‹#›</a:t>
            </a:fld>
            <a:endParaRPr kumimoji="1" lang="zh-CN" altLang="en-US"/>
          </a:p>
        </p:txBody>
      </p:sp>
    </p:spTree>
    <p:extLst>
      <p:ext uri="{BB962C8B-B14F-4D97-AF65-F5344CB8AC3E}">
        <p14:creationId xmlns:p14="http://schemas.microsoft.com/office/powerpoint/2010/main" val="155245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13B491C5-C359-3248-B575-9ECA655A94E5}" type="datetimeFigureOut">
              <a:rPr kumimoji="1" lang="zh-CN" altLang="en-US" smtClean="0"/>
              <a:t>2021-04-29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DBE1B1E-5CD2-524A-812E-78D3941EB14C}" type="slidenum">
              <a:rPr kumimoji="1" lang="zh-CN" altLang="en-US" smtClean="0"/>
              <a:t>‹#›</a:t>
            </a:fld>
            <a:endParaRPr kumimoji="1" lang="zh-CN" altLang="en-US"/>
          </a:p>
        </p:txBody>
      </p:sp>
    </p:spTree>
    <p:extLst>
      <p:ext uri="{BB962C8B-B14F-4D97-AF65-F5344CB8AC3E}">
        <p14:creationId xmlns:p14="http://schemas.microsoft.com/office/powerpoint/2010/main" val="15260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B491C5-C359-3248-B575-9ECA655A94E5}" type="datetimeFigureOut">
              <a:rPr kumimoji="1" lang="zh-CN" altLang="en-US" smtClean="0"/>
              <a:t>2021-04-29</a:t>
            </a:fld>
            <a:endParaRPr kumimoji="1"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BE1B1E-5CD2-524A-812E-78D3941EB14C}" type="slidenum">
              <a:rPr kumimoji="1" lang="zh-CN" altLang="en-US" smtClean="0"/>
              <a:t>‹#›</a:t>
            </a:fld>
            <a:endParaRPr kumimoji="1" lang="zh-CN" altLang="en-US"/>
          </a:p>
        </p:txBody>
      </p:sp>
    </p:spTree>
    <p:extLst>
      <p:ext uri="{BB962C8B-B14F-4D97-AF65-F5344CB8AC3E}">
        <p14:creationId xmlns:p14="http://schemas.microsoft.com/office/powerpoint/2010/main" val="1660028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jp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线连接符 22"/>
          <p:cNvCxnSpPr/>
          <p:nvPr/>
        </p:nvCxnSpPr>
        <p:spPr>
          <a:xfrm>
            <a:off x="1682935" y="249397"/>
            <a:ext cx="0" cy="938623"/>
          </a:xfrm>
          <a:prstGeom prst="line">
            <a:avLst/>
          </a:prstGeom>
          <a:ln w="19050">
            <a:solidFill>
              <a:srgbClr val="162B50"/>
            </a:solidFill>
          </a:ln>
        </p:spPr>
        <p:style>
          <a:lnRef idx="1">
            <a:schemeClr val="accent1"/>
          </a:lnRef>
          <a:fillRef idx="0">
            <a:schemeClr val="accent1"/>
          </a:fillRef>
          <a:effectRef idx="0">
            <a:schemeClr val="accent1"/>
          </a:effectRef>
          <a:fontRef idx="minor">
            <a:schemeClr val="tx1"/>
          </a:fontRef>
        </p:style>
      </p:cxnSp>
      <p:pic>
        <p:nvPicPr>
          <p:cNvPr id="28" name="内容占位符 5"/>
          <p:cNvPicPr>
            <a:picLocks noChangeAspect="1"/>
          </p:cNvPicPr>
          <p:nvPr/>
        </p:nvPicPr>
        <p:blipFill rotWithShape="1">
          <a:blip r:embed="rId3">
            <a:extLst>
              <a:ext uri="{28A0092B-C50C-407E-A947-70E740481C1C}">
                <a14:useLocalDpi xmlns:a14="http://schemas.microsoft.com/office/drawing/2010/main" val="0"/>
              </a:ext>
            </a:extLst>
          </a:blip>
          <a:srcRect l="13324" t="13345" r="17034" b="12535"/>
          <a:stretch/>
        </p:blipFill>
        <p:spPr>
          <a:xfrm>
            <a:off x="1920895" y="214805"/>
            <a:ext cx="1544200" cy="973215"/>
          </a:xfrm>
          <a:prstGeom prst="rect">
            <a:avLst/>
          </a:prstGeom>
        </p:spPr>
      </p:pic>
      <p:sp>
        <p:nvSpPr>
          <p:cNvPr id="17" name="副标题 2"/>
          <p:cNvSpPr>
            <a:spLocks noGrp="1"/>
          </p:cNvSpPr>
          <p:nvPr>
            <p:ph type="subTitle" idx="1"/>
          </p:nvPr>
        </p:nvSpPr>
        <p:spPr>
          <a:xfrm>
            <a:off x="1523999" y="2871800"/>
            <a:ext cx="9144000" cy="2283897"/>
          </a:xfrm>
        </p:spPr>
        <p:txBody>
          <a:bodyPr>
            <a:noAutofit/>
          </a:bodyPr>
          <a:lstStyle/>
          <a:p>
            <a:endParaRPr kumimoji="1" lang="en-US" altLang="zh-CN" sz="2200" b="1" dirty="0">
              <a:solidFill>
                <a:srgbClr val="161C61"/>
              </a:solidFill>
              <a:latin typeface="Microsoft YaHei" charset="-122"/>
              <a:ea typeface="Microsoft YaHei" charset="-122"/>
              <a:cs typeface="Microsoft YaHei" charset="-122"/>
            </a:endParaRPr>
          </a:p>
          <a:p>
            <a:endParaRPr kumimoji="1" lang="en-US" altLang="zh-CN" sz="2200" b="1" dirty="0">
              <a:solidFill>
                <a:srgbClr val="002060"/>
              </a:solidFill>
              <a:latin typeface="Microsoft YaHei" charset="-122"/>
              <a:ea typeface="Microsoft YaHei" charset="-122"/>
              <a:cs typeface="Microsoft YaHei" charset="-122"/>
            </a:endParaRPr>
          </a:p>
          <a:p>
            <a:r>
              <a:rPr kumimoji="1" lang="zh-CN" altLang="en-US" sz="2200" b="1" dirty="0">
                <a:solidFill>
                  <a:srgbClr val="002060"/>
                </a:solidFill>
                <a:latin typeface="Microsoft YaHei" charset="-122"/>
                <a:ea typeface="Microsoft YaHei" charset="-122"/>
                <a:cs typeface="Microsoft YaHei" charset="-122"/>
              </a:rPr>
              <a:t>日期</a:t>
            </a:r>
            <a:endParaRPr kumimoji="1" lang="en-US" altLang="zh-CN" sz="2200" b="1" dirty="0">
              <a:solidFill>
                <a:srgbClr val="002060"/>
              </a:solidFill>
              <a:latin typeface="Microsoft YaHei" charset="-122"/>
              <a:ea typeface="Microsoft YaHei" charset="-122"/>
              <a:cs typeface="Microsoft YaHei" charset="-122"/>
            </a:endParaRPr>
          </a:p>
          <a:p>
            <a:r>
              <a:rPr kumimoji="1" lang="en-US" altLang="zh-CN" sz="2200" b="1" dirty="0">
                <a:solidFill>
                  <a:srgbClr val="002060"/>
                </a:solidFill>
                <a:latin typeface="Microsoft YaHei" charset="-122"/>
                <a:ea typeface="Microsoft YaHei" charset="-122"/>
                <a:cs typeface="Microsoft YaHei" charset="-122"/>
              </a:rPr>
              <a:t>2021</a:t>
            </a:r>
            <a:r>
              <a:rPr kumimoji="1" lang="zh-CN" altLang="en-US" sz="2200" b="1" dirty="0">
                <a:solidFill>
                  <a:srgbClr val="002060"/>
                </a:solidFill>
                <a:latin typeface="Microsoft YaHei" charset="-122"/>
                <a:ea typeface="Microsoft YaHei" charset="-122"/>
                <a:cs typeface="Microsoft YaHei" charset="-122"/>
              </a:rPr>
              <a:t>年</a:t>
            </a:r>
            <a:r>
              <a:rPr kumimoji="1" lang="en-US" altLang="zh-CN" sz="2200" b="1" dirty="0">
                <a:solidFill>
                  <a:srgbClr val="002060"/>
                </a:solidFill>
                <a:latin typeface="Microsoft YaHei" charset="-122"/>
                <a:ea typeface="Microsoft YaHei" charset="-122"/>
                <a:cs typeface="Microsoft YaHei" charset="-122"/>
              </a:rPr>
              <a:t>03</a:t>
            </a:r>
            <a:r>
              <a:rPr kumimoji="1" lang="zh-CN" altLang="en-US" sz="2200" b="1" dirty="0">
                <a:solidFill>
                  <a:srgbClr val="002060"/>
                </a:solidFill>
                <a:latin typeface="Microsoft YaHei" charset="-122"/>
                <a:ea typeface="Microsoft YaHei" charset="-122"/>
                <a:cs typeface="Microsoft YaHei" charset="-122"/>
              </a:rPr>
              <a:t>月</a:t>
            </a:r>
            <a:r>
              <a:rPr kumimoji="1" lang="en-US" altLang="zh-CN" sz="2200" b="1" dirty="0">
                <a:solidFill>
                  <a:srgbClr val="002060"/>
                </a:solidFill>
                <a:latin typeface="Microsoft YaHei" charset="-122"/>
                <a:ea typeface="Microsoft YaHei" charset="-122"/>
                <a:cs typeface="Microsoft YaHei" charset="-122"/>
              </a:rPr>
              <a:t>30</a:t>
            </a:r>
            <a:r>
              <a:rPr kumimoji="1" lang="zh-CN" altLang="en-US" sz="2200" b="1" dirty="0">
                <a:solidFill>
                  <a:srgbClr val="002060"/>
                </a:solidFill>
                <a:latin typeface="Microsoft YaHei" charset="-122"/>
                <a:ea typeface="Microsoft YaHei" charset="-122"/>
                <a:cs typeface="Microsoft YaHei" charset="-122"/>
              </a:rPr>
              <a:t>日</a:t>
            </a:r>
            <a:endParaRPr kumimoji="1" lang="en-US" altLang="zh-CN" sz="2200" b="1" dirty="0">
              <a:solidFill>
                <a:srgbClr val="002060"/>
              </a:solidFill>
              <a:latin typeface="Microsoft YaHei" charset="-122"/>
              <a:ea typeface="Microsoft YaHei" charset="-122"/>
              <a:cs typeface="Microsoft YaHei" charset="-122"/>
            </a:endParaRPr>
          </a:p>
          <a:p>
            <a:endParaRPr kumimoji="1" lang="zh-CN" altLang="en-US" sz="2200" b="1" dirty="0">
              <a:solidFill>
                <a:srgbClr val="002060"/>
              </a:solidFill>
              <a:latin typeface="Microsoft YaHei" charset="-122"/>
              <a:ea typeface="Microsoft YaHei" charset="-122"/>
              <a:cs typeface="Microsoft YaHei" charset="-122"/>
            </a:endParaRPr>
          </a:p>
        </p:txBody>
      </p:sp>
      <p:sp>
        <p:nvSpPr>
          <p:cNvPr id="12" name="矩形 11"/>
          <p:cNvSpPr/>
          <p:nvPr/>
        </p:nvSpPr>
        <p:spPr>
          <a:xfrm>
            <a:off x="0" y="1933876"/>
            <a:ext cx="12191998" cy="2641991"/>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5" name="图片 4" descr="图片包含 标志, 游戏机, 极, 盘子&#10;&#10;描述已自动生成">
            <a:extLst>
              <a:ext uri="{FF2B5EF4-FFF2-40B4-BE49-F238E27FC236}">
                <a16:creationId xmlns:a16="http://schemas.microsoft.com/office/drawing/2014/main" id="{944862DC-1048-4277-882D-4AE3E07BF16F}"/>
              </a:ext>
            </a:extLst>
          </p:cNvPr>
          <p:cNvPicPr>
            <a:picLocks noChangeAspect="1"/>
          </p:cNvPicPr>
          <p:nvPr/>
        </p:nvPicPr>
        <p:blipFill>
          <a:blip r:embed="rId4"/>
          <a:stretch>
            <a:fillRect/>
          </a:stretch>
        </p:blipFill>
        <p:spPr>
          <a:xfrm>
            <a:off x="265485" y="154352"/>
            <a:ext cx="1128713" cy="1128713"/>
          </a:xfrm>
          <a:prstGeom prst="rect">
            <a:avLst/>
          </a:prstGeom>
        </p:spPr>
      </p:pic>
      <p:sp>
        <p:nvSpPr>
          <p:cNvPr id="7" name="标题 6">
            <a:extLst>
              <a:ext uri="{FF2B5EF4-FFF2-40B4-BE49-F238E27FC236}">
                <a16:creationId xmlns:a16="http://schemas.microsoft.com/office/drawing/2014/main" id="{6C8C2455-9F21-4C09-AE51-21A93C6D0764}"/>
              </a:ext>
            </a:extLst>
          </p:cNvPr>
          <p:cNvSpPr>
            <a:spLocks noGrp="1"/>
          </p:cNvSpPr>
          <p:nvPr>
            <p:ph type="ctrTitle"/>
          </p:nvPr>
        </p:nvSpPr>
        <p:spPr>
          <a:xfrm>
            <a:off x="1523999" y="1919000"/>
            <a:ext cx="9144000" cy="2387600"/>
          </a:xfrm>
        </p:spPr>
        <p:txBody>
          <a:bodyPr>
            <a:normAutofit/>
          </a:bodyPr>
          <a:lstStyle/>
          <a:p>
            <a:r>
              <a:rPr lang="zh-CN" altLang="en-US" sz="3600" b="1" dirty="0">
                <a:latin typeface="微软雅黑" panose="020B0503020204020204" pitchFamily="34" charset="-122"/>
                <a:ea typeface="微软雅黑" panose="020B0503020204020204" pitchFamily="34" charset="-122"/>
              </a:rPr>
              <a:t>中国污泥产量时空特征及预测研究</a:t>
            </a:r>
            <a:br>
              <a:rPr lang="en-US" altLang="zh-CN" sz="3600" b="1" dirty="0">
                <a:latin typeface="微软雅黑" panose="020B0503020204020204" pitchFamily="34" charset="-122"/>
                <a:ea typeface="微软雅黑" panose="020B0503020204020204" pitchFamily="34" charset="-122"/>
              </a:rPr>
            </a:br>
            <a:br>
              <a:rPr lang="en-US" altLang="zh-CN" sz="3600" b="1" dirty="0">
                <a:latin typeface="微软雅黑" panose="020B0503020204020204" pitchFamily="34" charset="-122"/>
                <a:ea typeface="微软雅黑" panose="020B0503020204020204" pitchFamily="34" charset="-122"/>
              </a:rPr>
            </a:br>
            <a:br>
              <a:rPr lang="en-US" altLang="zh-CN" sz="3600" b="1"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学生：张欧文         导师：肖黎姗</a:t>
            </a:r>
          </a:p>
        </p:txBody>
      </p:sp>
      <p:sp>
        <p:nvSpPr>
          <p:cNvPr id="2" name="文本框 1">
            <a:extLst>
              <a:ext uri="{FF2B5EF4-FFF2-40B4-BE49-F238E27FC236}">
                <a16:creationId xmlns:a16="http://schemas.microsoft.com/office/drawing/2014/main" id="{CD403514-AB69-4310-B2F5-2DA651471E8A}"/>
              </a:ext>
            </a:extLst>
          </p:cNvPr>
          <p:cNvSpPr txBox="1"/>
          <p:nvPr/>
        </p:nvSpPr>
        <p:spPr>
          <a:xfrm>
            <a:off x="4361340" y="3254872"/>
            <a:ext cx="367921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cs typeface="+mj-cs"/>
              </a:rPr>
              <a:t>2017</a:t>
            </a:r>
            <a:r>
              <a:rPr lang="zh-CN" altLang="en-US" sz="2400" dirty="0">
                <a:latin typeface="微软雅黑" panose="020B0503020204020204" pitchFamily="34" charset="-122"/>
                <a:ea typeface="微软雅黑" panose="020B0503020204020204" pitchFamily="34" charset="-122"/>
                <a:cs typeface="+mj-cs"/>
              </a:rPr>
              <a:t>级地理科学（师范）</a:t>
            </a:r>
          </a:p>
        </p:txBody>
      </p:sp>
      <p:sp>
        <p:nvSpPr>
          <p:cNvPr id="9" name="标题 6">
            <a:extLst>
              <a:ext uri="{FF2B5EF4-FFF2-40B4-BE49-F238E27FC236}">
                <a16:creationId xmlns:a16="http://schemas.microsoft.com/office/drawing/2014/main" id="{16E84F7B-495D-425E-91E5-C128B1F2669B}"/>
              </a:ext>
            </a:extLst>
          </p:cNvPr>
          <p:cNvSpPr txBox="1">
            <a:spLocks/>
          </p:cNvSpPr>
          <p:nvPr/>
        </p:nvSpPr>
        <p:spPr>
          <a:xfrm>
            <a:off x="1682935" y="4570981"/>
            <a:ext cx="9542884" cy="615030"/>
          </a:xfrm>
          <a:prstGeom prst="rect">
            <a:avLst/>
          </a:prstGeom>
        </p:spPr>
        <p:txBody>
          <a:bodyPr vert="horz" lIns="91440" tIns="45720" rIns="91440" bIns="45720" rtlCol="0" anchor="b">
            <a:normAutofit fontScale="925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a:latin typeface="微软雅黑" panose="020B0503020204020204" pitchFamily="34" charset="-122"/>
                <a:ea typeface="微软雅黑" panose="020B0503020204020204" pitchFamily="34" charset="-122"/>
              </a:rPr>
              <a:t>关键词：污泥产量，时空分析，地理探测器，机器学习，共享社会经济路径</a:t>
            </a:r>
          </a:p>
        </p:txBody>
      </p:sp>
      <p:sp>
        <p:nvSpPr>
          <p:cNvPr id="10" name="标题 6">
            <a:extLst>
              <a:ext uri="{FF2B5EF4-FFF2-40B4-BE49-F238E27FC236}">
                <a16:creationId xmlns:a16="http://schemas.microsoft.com/office/drawing/2014/main" id="{D9109E7A-6167-4B40-9737-ACE185D175AA}"/>
              </a:ext>
            </a:extLst>
          </p:cNvPr>
          <p:cNvSpPr txBox="1">
            <a:spLocks/>
          </p:cNvSpPr>
          <p:nvPr/>
        </p:nvSpPr>
        <p:spPr>
          <a:xfrm>
            <a:off x="-1321933" y="5660018"/>
            <a:ext cx="14835864" cy="615030"/>
          </a:xfrm>
          <a:prstGeom prst="rect">
            <a:avLst/>
          </a:prstGeom>
        </p:spPr>
        <p:txBody>
          <a:bodyPr vert="horz" lIns="91440" tIns="45720" rIns="91440" bIns="45720" rtlCol="0" anchor="b">
            <a:normAutofit fontScale="625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a:latin typeface="微软雅黑" panose="020B0503020204020204" pitchFamily="34" charset="-122"/>
                <a:ea typeface="微软雅黑" panose="020B0503020204020204" pitchFamily="34" charset="-122"/>
              </a:rPr>
              <a:t>本论文得到国家自然科学基金面上项目：基于代谢过程的城市污泥处理的环境影响与调控途径研究</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41971257</a:t>
            </a:r>
            <a:r>
              <a:rPr lang="zh-CN" altLang="en-US" sz="2400" dirty="0">
                <a:latin typeface="微软雅黑" panose="020B0503020204020204" pitchFamily="34" charset="-122"/>
                <a:ea typeface="微软雅黑" panose="020B0503020204020204" pitchFamily="34" charset="-122"/>
              </a:rPr>
              <a:t>）的资助</a:t>
            </a:r>
          </a:p>
        </p:txBody>
      </p:sp>
    </p:spTree>
    <p:extLst>
      <p:ext uri="{BB962C8B-B14F-4D97-AF65-F5344CB8AC3E}">
        <p14:creationId xmlns:p14="http://schemas.microsoft.com/office/powerpoint/2010/main" val="689200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640C23F-A6B6-4E4A-B5BF-F168AA77CA82}"/>
              </a:ext>
            </a:extLst>
          </p:cNvPr>
          <p:cNvSpPr/>
          <p:nvPr/>
        </p:nvSpPr>
        <p:spPr>
          <a:xfrm>
            <a:off x="10274018" y="0"/>
            <a:ext cx="1917982" cy="6858000"/>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5366838-78F9-439C-B6E3-530D9A4C0D84}"/>
              </a:ext>
            </a:extLst>
          </p:cNvPr>
          <p:cNvSpPr txBox="1"/>
          <p:nvPr/>
        </p:nvSpPr>
        <p:spPr>
          <a:xfrm>
            <a:off x="10274018" y="1035629"/>
            <a:ext cx="1917982" cy="3539430"/>
          </a:xfrm>
          <a:prstGeom prst="rect">
            <a:avLst/>
          </a:prstGeom>
          <a:noFill/>
        </p:spPr>
        <p:txBody>
          <a:bodyPr wrap="square">
            <a:spAutoFit/>
          </a:bodyPr>
          <a:lstStyle/>
          <a:p>
            <a:pPr marL="0" indent="0">
              <a:lnSpc>
                <a:spcPct val="100000"/>
              </a:lnSpc>
              <a:buNone/>
            </a:pPr>
            <a:r>
              <a:rPr lang="zh-CN" altLang="en-US" sz="3200" dirty="0">
                <a:solidFill>
                  <a:schemeClr val="bg2">
                    <a:lumMod val="75000"/>
                  </a:schemeClr>
                </a:solidFill>
                <a:latin typeface="Microsoft YaHei" charset="-122"/>
                <a:ea typeface="Microsoft YaHei" charset="-122"/>
              </a:rPr>
              <a:t>背景意义</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r>
              <a:rPr lang="zh-CN" altLang="en-US" sz="3200" dirty="0">
                <a:solidFill>
                  <a:schemeClr val="bg2">
                    <a:lumMod val="75000"/>
                  </a:schemeClr>
                </a:solidFill>
                <a:latin typeface="Microsoft YaHei" charset="-122"/>
                <a:ea typeface="Microsoft YaHei" charset="-122"/>
              </a:rPr>
              <a:t>研究方法</a:t>
            </a:r>
            <a:endParaRPr lang="en-US" altLang="zh-CN" sz="3200" dirty="0">
              <a:solidFill>
                <a:schemeClr val="bg2">
                  <a:lumMod val="75000"/>
                </a:schemeClr>
              </a:solidFill>
              <a:latin typeface="Microsoft YaHei" charset="-122"/>
              <a:ea typeface="Microsoft YaHei" charset="-122"/>
            </a:endParaRPr>
          </a:p>
          <a:p>
            <a:pPr marL="0" indent="0">
              <a:buNone/>
            </a:pPr>
            <a:endParaRPr lang="en-US" altLang="zh-CN" sz="3200" dirty="0">
              <a:solidFill>
                <a:schemeClr val="bg2">
                  <a:lumMod val="75000"/>
                </a:schemeClr>
              </a:solidFill>
              <a:latin typeface="Microsoft YaHei" charset="-122"/>
              <a:ea typeface="Microsoft YaHei" charset="-122"/>
            </a:endParaRPr>
          </a:p>
          <a:p>
            <a:pPr marL="0" indent="0">
              <a:buNone/>
            </a:pPr>
            <a:r>
              <a:rPr lang="zh-CN" altLang="en-US" sz="3200" dirty="0">
                <a:latin typeface="Microsoft YaHei" charset="-122"/>
                <a:ea typeface="Microsoft YaHei" charset="-122"/>
              </a:rPr>
              <a:t>研究结论</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r>
              <a:rPr lang="zh-CN" altLang="en-US" sz="3200" dirty="0">
                <a:solidFill>
                  <a:schemeClr val="bg2">
                    <a:lumMod val="75000"/>
                  </a:schemeClr>
                </a:solidFill>
                <a:latin typeface="Microsoft YaHei" charset="-122"/>
                <a:ea typeface="Microsoft YaHei" charset="-122"/>
              </a:rPr>
              <a:t>主要贡献</a:t>
            </a:r>
          </a:p>
        </p:txBody>
      </p:sp>
      <p:pic>
        <p:nvPicPr>
          <p:cNvPr id="19" name="内容占位符 5">
            <a:extLst>
              <a:ext uri="{FF2B5EF4-FFF2-40B4-BE49-F238E27FC236}">
                <a16:creationId xmlns:a16="http://schemas.microsoft.com/office/drawing/2014/main" id="{2E33EAB0-48DF-46C5-902D-3AE7CFED5D58}"/>
              </a:ext>
            </a:extLst>
          </p:cNvPr>
          <p:cNvPicPr>
            <a:picLocks noChangeAspect="1"/>
          </p:cNvPicPr>
          <p:nvPr/>
        </p:nvPicPr>
        <p:blipFill rotWithShape="1">
          <a:blip r:embed="rId3">
            <a:extLst>
              <a:ext uri="{28A0092B-C50C-407E-A947-70E740481C1C}">
                <a14:useLocalDpi xmlns:a14="http://schemas.microsoft.com/office/drawing/2010/main" val="0"/>
              </a:ext>
            </a:extLst>
          </a:blip>
          <a:srcRect l="13324" t="13345" r="17034" b="12535"/>
          <a:stretch/>
        </p:blipFill>
        <p:spPr>
          <a:xfrm>
            <a:off x="45064" y="0"/>
            <a:ext cx="1808042" cy="1139499"/>
          </a:xfrm>
          <a:prstGeom prst="rect">
            <a:avLst/>
          </a:prstGeom>
        </p:spPr>
      </p:pic>
      <p:sp>
        <p:nvSpPr>
          <p:cNvPr id="6" name="文本框 5">
            <a:extLst>
              <a:ext uri="{FF2B5EF4-FFF2-40B4-BE49-F238E27FC236}">
                <a16:creationId xmlns:a16="http://schemas.microsoft.com/office/drawing/2014/main" id="{F0A0AAA4-58DF-4657-ADB6-C6AB65A409F6}"/>
              </a:ext>
            </a:extLst>
          </p:cNvPr>
          <p:cNvSpPr txBox="1"/>
          <p:nvPr/>
        </p:nvSpPr>
        <p:spPr>
          <a:xfrm>
            <a:off x="1917982" y="100643"/>
            <a:ext cx="6120880" cy="1015663"/>
          </a:xfrm>
          <a:prstGeom prst="rect">
            <a:avLst/>
          </a:prstGeom>
          <a:noFill/>
        </p:spPr>
        <p:txBody>
          <a:bodyPr wrap="square">
            <a:spAutoFit/>
          </a:bodyPr>
          <a:lstStyle/>
          <a:p>
            <a:pPr marL="0" indent="0">
              <a:buNone/>
            </a:pPr>
            <a:r>
              <a:rPr lang="zh-CN" altLang="en-US" sz="4000" b="1" dirty="0">
                <a:latin typeface="Microsoft YaHei" charset="-122"/>
                <a:ea typeface="Microsoft YaHei" charset="-122"/>
              </a:rPr>
              <a:t>研究结果</a:t>
            </a:r>
            <a:endParaRPr lang="en-US" altLang="zh-CN" sz="4000" b="1" dirty="0">
              <a:latin typeface="Microsoft YaHei" charset="-122"/>
              <a:ea typeface="Microsoft YaHei" charset="-122"/>
            </a:endParaRPr>
          </a:p>
          <a:p>
            <a:pPr marL="0" indent="0">
              <a:buNone/>
            </a:pPr>
            <a:r>
              <a:rPr lang="en-US" altLang="zh-CN" sz="2000" dirty="0">
                <a:solidFill>
                  <a:schemeClr val="bg2">
                    <a:lumMod val="75000"/>
                  </a:schemeClr>
                </a:solidFill>
                <a:latin typeface="Microsoft YaHei" charset="-122"/>
                <a:ea typeface="Microsoft YaHei" charset="-122"/>
              </a:rPr>
              <a:t>Results </a:t>
            </a:r>
          </a:p>
        </p:txBody>
      </p:sp>
      <p:sp>
        <p:nvSpPr>
          <p:cNvPr id="15" name="文本框 14">
            <a:extLst>
              <a:ext uri="{FF2B5EF4-FFF2-40B4-BE49-F238E27FC236}">
                <a16:creationId xmlns:a16="http://schemas.microsoft.com/office/drawing/2014/main" id="{9B7F855A-049C-48DB-BE00-AAED00D680A9}"/>
              </a:ext>
            </a:extLst>
          </p:cNvPr>
          <p:cNvSpPr txBox="1"/>
          <p:nvPr/>
        </p:nvSpPr>
        <p:spPr>
          <a:xfrm>
            <a:off x="4772116" y="5882614"/>
            <a:ext cx="5501902" cy="577081"/>
          </a:xfrm>
          <a:prstGeom prst="rect">
            <a:avLst/>
          </a:prstGeom>
          <a:noFill/>
        </p:spPr>
        <p:txBody>
          <a:bodyPr wrap="square" rtlCol="0">
            <a:spAutoFit/>
          </a:bodyPr>
          <a:lstStyle/>
          <a:p>
            <a:r>
              <a:rPr lang="zh-CN" altLang="zh-CN" sz="1050" kern="100" dirty="0">
                <a:effectLst/>
                <a:latin typeface="黑体" panose="02010609060101010101" pitchFamily="49" charset="-122"/>
                <a:ea typeface="黑体" panose="02010609060101010101" pitchFamily="49" charset="-122"/>
                <a:cs typeface="Times New Roman" panose="02020603050405020304" pitchFamily="18" charset="0"/>
              </a:rPr>
              <a:t>干污泥产量驱动因子交互探测（</a:t>
            </a:r>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a</a:t>
            </a:r>
            <a:r>
              <a:rPr lang="zh-CN" altLang="zh-CN" sz="1050" kern="100" dirty="0">
                <a:effectLst/>
                <a:latin typeface="黑体" panose="02010609060101010101" pitchFamily="49" charset="-122"/>
                <a:ea typeface="黑体" panose="02010609060101010101" pitchFamily="49" charset="-122"/>
                <a:cs typeface="Times New Roman" panose="02020603050405020304" pitchFamily="18" charset="0"/>
              </a:rPr>
              <a:t>），生态探测（</a:t>
            </a:r>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b</a:t>
            </a:r>
            <a:r>
              <a:rPr lang="zh-CN" altLang="zh-CN" sz="1050" kern="100" dirty="0">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a1</a:t>
            </a:r>
            <a:r>
              <a:rPr lang="zh-CN" altLang="zh-CN" sz="1050" kern="100" dirty="0">
                <a:effectLst/>
                <a:latin typeface="黑体" panose="02010609060101010101" pitchFamily="49" charset="-122"/>
                <a:ea typeface="黑体" panose="02010609060101010101" pitchFamily="49" charset="-122"/>
                <a:cs typeface="Times New Roman" panose="02020603050405020304" pitchFamily="18" charset="0"/>
              </a:rPr>
              <a:t>）与（</a:t>
            </a:r>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b1</a:t>
            </a:r>
            <a:r>
              <a:rPr lang="zh-CN" altLang="zh-CN" sz="1050" kern="100" dirty="0">
                <a:effectLst/>
                <a:latin typeface="黑体" panose="02010609060101010101" pitchFamily="49" charset="-122"/>
                <a:ea typeface="黑体" panose="02010609060101010101" pitchFamily="49" charset="-122"/>
                <a:cs typeface="Times New Roman" panose="02020603050405020304" pitchFamily="18" charset="0"/>
              </a:rPr>
              <a:t>）使用全国地级市污泥总产量进行探测；（</a:t>
            </a:r>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a2</a:t>
            </a:r>
            <a:r>
              <a:rPr lang="zh-CN" altLang="zh-CN" sz="1050" kern="100" dirty="0">
                <a:effectLst/>
                <a:latin typeface="黑体" panose="02010609060101010101" pitchFamily="49" charset="-122"/>
                <a:ea typeface="黑体" panose="02010609060101010101" pitchFamily="49" charset="-122"/>
                <a:cs typeface="Times New Roman" panose="02020603050405020304" pitchFamily="18" charset="0"/>
              </a:rPr>
              <a:t>）与（</a:t>
            </a:r>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b2</a:t>
            </a:r>
            <a:r>
              <a:rPr lang="zh-CN" altLang="zh-CN" sz="1050" kern="100" dirty="0">
                <a:effectLst/>
                <a:latin typeface="黑体" panose="02010609060101010101" pitchFamily="49" charset="-122"/>
                <a:ea typeface="黑体" panose="02010609060101010101" pitchFamily="49" charset="-122"/>
                <a:cs typeface="Times New Roman" panose="02020603050405020304" pitchFamily="18" charset="0"/>
              </a:rPr>
              <a:t>）为人均污泥产量数据；生态探测中（</a:t>
            </a:r>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b</a:t>
            </a:r>
            <a:r>
              <a:rPr lang="zh-CN" altLang="zh-CN" sz="1050" kern="100" dirty="0">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1</a:t>
            </a:r>
            <a:r>
              <a:rPr lang="zh-CN" altLang="zh-CN" sz="1050" kern="100" dirty="0">
                <a:effectLst/>
                <a:latin typeface="黑体" panose="02010609060101010101" pitchFamily="49" charset="-122"/>
                <a:ea typeface="黑体" panose="02010609060101010101" pitchFamily="49" charset="-122"/>
                <a:cs typeface="Times New Roman" panose="02020603050405020304" pitchFamily="18" charset="0"/>
              </a:rPr>
              <a:t>为驱动因子之间的作用方式存在显著差异，</a:t>
            </a:r>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0</a:t>
            </a:r>
            <a:r>
              <a:rPr lang="zh-CN" altLang="zh-CN" sz="1050" kern="100" dirty="0">
                <a:effectLst/>
                <a:latin typeface="黑体" panose="02010609060101010101" pitchFamily="49" charset="-122"/>
                <a:ea typeface="黑体" panose="02010609060101010101" pitchFamily="49" charset="-122"/>
                <a:cs typeface="Times New Roman" panose="02020603050405020304" pitchFamily="18" charset="0"/>
              </a:rPr>
              <a:t>为不存在显著差异</a:t>
            </a:r>
            <a:endParaRPr lang="zh-CN" altLang="en-US" sz="1050" dirty="0">
              <a:latin typeface="黑体" panose="02010609060101010101" pitchFamily="49" charset="-122"/>
              <a:ea typeface="黑体" panose="02010609060101010101" pitchFamily="49" charset="-122"/>
            </a:endParaRPr>
          </a:p>
        </p:txBody>
      </p:sp>
      <p:pic>
        <p:nvPicPr>
          <p:cNvPr id="16" name="图片 15">
            <a:extLst>
              <a:ext uri="{FF2B5EF4-FFF2-40B4-BE49-F238E27FC236}">
                <a16:creationId xmlns:a16="http://schemas.microsoft.com/office/drawing/2014/main" id="{00F4B1CE-6A43-4429-AA20-8071AFC1BBB2}"/>
              </a:ext>
            </a:extLst>
          </p:cNvPr>
          <p:cNvPicPr>
            <a:picLocks noChangeAspect="1"/>
          </p:cNvPicPr>
          <p:nvPr/>
        </p:nvPicPr>
        <p:blipFill>
          <a:blip r:embed="rId4"/>
          <a:stretch>
            <a:fillRect/>
          </a:stretch>
        </p:blipFill>
        <p:spPr>
          <a:xfrm>
            <a:off x="4655748" y="564667"/>
            <a:ext cx="5501901" cy="5317947"/>
          </a:xfrm>
          <a:prstGeom prst="rect">
            <a:avLst/>
          </a:prstGeom>
        </p:spPr>
      </p:pic>
      <p:sp>
        <p:nvSpPr>
          <p:cNvPr id="11" name="文本框 10">
            <a:extLst>
              <a:ext uri="{FF2B5EF4-FFF2-40B4-BE49-F238E27FC236}">
                <a16:creationId xmlns:a16="http://schemas.microsoft.com/office/drawing/2014/main" id="{E95DC5CB-99E3-4FA5-9B27-792D914B8B54}"/>
              </a:ext>
            </a:extLst>
          </p:cNvPr>
          <p:cNvSpPr txBox="1"/>
          <p:nvPr/>
        </p:nvSpPr>
        <p:spPr>
          <a:xfrm>
            <a:off x="-50875" y="1517098"/>
            <a:ext cx="4902142" cy="4832092"/>
          </a:xfrm>
          <a:prstGeom prst="rect">
            <a:avLst/>
          </a:prstGeom>
          <a:noFill/>
        </p:spPr>
        <p:txBody>
          <a:bodyPr wrap="square" rtlCol="0">
            <a:spAutoFit/>
          </a:bodyPr>
          <a:lstStyle/>
          <a:p>
            <a:pPr marL="285750" indent="-285750">
              <a:spcAft>
                <a:spcPts val="1800"/>
              </a:spcAft>
              <a:buFont typeface="Wingdings" pitchFamily="2" charset="2"/>
              <a:buChar char="Ø"/>
            </a:pPr>
            <a:r>
              <a:rPr lang="zh-CN" altLang="en-US" b="1" dirty="0">
                <a:latin typeface="Microsoft YaHei" charset="-122"/>
                <a:ea typeface="Microsoft YaHei" charset="-122"/>
              </a:rPr>
              <a:t>详细过程</a:t>
            </a:r>
            <a:endParaRPr lang="en-US" altLang="zh-CN" b="1"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地理探测器分层效应探索</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en-US" altLang="zh-CN" dirty="0">
                <a:latin typeface="Microsoft YaHei" charset="-122"/>
                <a:ea typeface="Microsoft YaHei" charset="-122"/>
              </a:rPr>
              <a:t>q</a:t>
            </a:r>
            <a:r>
              <a:rPr lang="zh-CN" altLang="en-US" dirty="0">
                <a:latin typeface="Microsoft YaHei" charset="-122"/>
                <a:ea typeface="Microsoft YaHei" charset="-122"/>
              </a:rPr>
              <a:t>值最大原则</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en-US" altLang="zh-CN" dirty="0">
                <a:latin typeface="Microsoft YaHei" charset="-122"/>
                <a:ea typeface="Microsoft YaHei" charset="-122"/>
              </a:rPr>
              <a:t>R</a:t>
            </a:r>
            <a:r>
              <a:rPr lang="zh-CN" altLang="en-US" dirty="0">
                <a:latin typeface="Microsoft YaHei" charset="-122"/>
                <a:ea typeface="Microsoft YaHei" charset="-122"/>
              </a:rPr>
              <a:t>语言实现</a:t>
            </a:r>
            <a:endParaRPr lang="en-US" altLang="zh-CN" dirty="0">
              <a:latin typeface="Microsoft YaHei" charset="-122"/>
              <a:ea typeface="Microsoft YaHei" charset="-122"/>
            </a:endParaRPr>
          </a:p>
          <a:p>
            <a:pPr marL="285750" lvl="1" indent="-285750">
              <a:spcAft>
                <a:spcPts val="1800"/>
              </a:spcAft>
              <a:buFont typeface="Wingdings" pitchFamily="2" charset="2"/>
              <a:buChar char="Ø"/>
            </a:pPr>
            <a:r>
              <a:rPr lang="zh-CN" altLang="en-US" b="1" dirty="0">
                <a:latin typeface="Microsoft YaHei" charset="-122"/>
                <a:ea typeface="Microsoft YaHei" charset="-122"/>
              </a:rPr>
              <a:t>结果</a:t>
            </a:r>
            <a:r>
              <a:rPr lang="en-US" altLang="zh-CN" b="1" dirty="0">
                <a:latin typeface="Microsoft YaHei" charset="-122"/>
                <a:ea typeface="Microsoft YaHei" charset="-122"/>
              </a:rPr>
              <a:t>2</a:t>
            </a:r>
            <a:r>
              <a:rPr lang="zh-CN" altLang="en-US" b="1" dirty="0">
                <a:latin typeface="Microsoft YaHei" charset="-122"/>
                <a:ea typeface="Microsoft YaHei" charset="-122"/>
              </a:rPr>
              <a:t>：污泥驱动因子</a:t>
            </a:r>
            <a:r>
              <a:rPr lang="en-US" altLang="zh-CN" b="1" dirty="0">
                <a:latin typeface="Microsoft YaHei" charset="-122"/>
                <a:ea typeface="Microsoft YaHei" charset="-122"/>
              </a:rPr>
              <a:t>——</a:t>
            </a:r>
            <a:r>
              <a:rPr lang="zh-CN" altLang="en-US" b="1" dirty="0">
                <a:latin typeface="Microsoft YaHei" charset="-122"/>
                <a:ea typeface="Microsoft YaHei" charset="-122"/>
              </a:rPr>
              <a:t>交互，生态探测</a:t>
            </a:r>
            <a:endParaRPr lang="en-US" altLang="zh-CN" b="1"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en-US" altLang="zh-CN" dirty="0">
                <a:latin typeface="Microsoft YaHei" charset="-122"/>
                <a:ea typeface="Microsoft YaHei" charset="-122"/>
              </a:rPr>
              <a:t>COD</a:t>
            </a:r>
            <a:r>
              <a:rPr lang="zh-CN" altLang="en-US" dirty="0">
                <a:latin typeface="Microsoft YaHei" charset="-122"/>
                <a:ea typeface="Microsoft YaHei" charset="-122"/>
              </a:rPr>
              <a:t>去除率：非线性增强</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其他：双因子增强</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en-US" altLang="zh-CN" dirty="0">
                <a:latin typeface="Microsoft YaHei" charset="-122"/>
                <a:ea typeface="Microsoft YaHei" charset="-122"/>
              </a:rPr>
              <a:t>GDP</a:t>
            </a:r>
            <a:r>
              <a:rPr lang="zh-CN" altLang="en-US" dirty="0">
                <a:latin typeface="Microsoft YaHei" charset="-122"/>
                <a:ea typeface="Microsoft YaHei" charset="-122"/>
              </a:rPr>
              <a:t>∩</a:t>
            </a:r>
            <a:r>
              <a:rPr lang="en-US" altLang="zh-CN" dirty="0">
                <a:latin typeface="Microsoft YaHei" charset="-122"/>
                <a:ea typeface="Microsoft YaHei" charset="-122"/>
              </a:rPr>
              <a:t>FCE</a:t>
            </a:r>
            <a:r>
              <a:rPr lang="zh-CN" altLang="en-US" dirty="0">
                <a:latin typeface="Microsoft YaHei" charset="-122"/>
                <a:ea typeface="Microsoft YaHei" charset="-122"/>
              </a:rPr>
              <a:t>：</a:t>
            </a:r>
            <a:r>
              <a:rPr lang="en-US" altLang="zh-CN" dirty="0">
                <a:latin typeface="Microsoft YaHei" charset="-122"/>
                <a:ea typeface="Microsoft YaHei" charset="-122"/>
              </a:rPr>
              <a:t>0.77</a:t>
            </a: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第一产业比重与污泥负相关</a:t>
            </a:r>
            <a:endParaRPr lang="en-US" altLang="zh-CN" dirty="0">
              <a:latin typeface="Microsoft YaHei" charset="-122"/>
              <a:ea typeface="Microsoft YaHei" charset="-122"/>
            </a:endParaRPr>
          </a:p>
          <a:p>
            <a:endParaRPr kumimoji="1" lang="zh-CN" altLang="en-US" dirty="0"/>
          </a:p>
        </p:txBody>
      </p:sp>
    </p:spTree>
    <p:extLst>
      <p:ext uri="{BB962C8B-B14F-4D97-AF65-F5344CB8AC3E}">
        <p14:creationId xmlns:p14="http://schemas.microsoft.com/office/powerpoint/2010/main" val="3473599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640C23F-A6B6-4E4A-B5BF-F168AA77CA82}"/>
              </a:ext>
            </a:extLst>
          </p:cNvPr>
          <p:cNvSpPr/>
          <p:nvPr/>
        </p:nvSpPr>
        <p:spPr>
          <a:xfrm>
            <a:off x="10274018" y="0"/>
            <a:ext cx="1917982" cy="6858000"/>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5366838-78F9-439C-B6E3-530D9A4C0D84}"/>
              </a:ext>
            </a:extLst>
          </p:cNvPr>
          <p:cNvSpPr txBox="1"/>
          <p:nvPr/>
        </p:nvSpPr>
        <p:spPr>
          <a:xfrm>
            <a:off x="10274018" y="1035629"/>
            <a:ext cx="1917982" cy="3539430"/>
          </a:xfrm>
          <a:prstGeom prst="rect">
            <a:avLst/>
          </a:prstGeom>
          <a:noFill/>
        </p:spPr>
        <p:txBody>
          <a:bodyPr wrap="square">
            <a:spAutoFit/>
          </a:bodyPr>
          <a:lstStyle/>
          <a:p>
            <a:pPr marL="0" indent="0">
              <a:lnSpc>
                <a:spcPct val="100000"/>
              </a:lnSpc>
              <a:buNone/>
            </a:pPr>
            <a:r>
              <a:rPr lang="zh-CN" altLang="en-US" sz="3200" dirty="0">
                <a:solidFill>
                  <a:schemeClr val="bg2">
                    <a:lumMod val="75000"/>
                  </a:schemeClr>
                </a:solidFill>
                <a:latin typeface="Microsoft YaHei" charset="-122"/>
                <a:ea typeface="Microsoft YaHei" charset="-122"/>
              </a:rPr>
              <a:t>背景意义</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r>
              <a:rPr lang="zh-CN" altLang="en-US" sz="3200" dirty="0">
                <a:solidFill>
                  <a:schemeClr val="bg2">
                    <a:lumMod val="75000"/>
                  </a:schemeClr>
                </a:solidFill>
                <a:latin typeface="Microsoft YaHei" charset="-122"/>
                <a:ea typeface="Microsoft YaHei" charset="-122"/>
              </a:rPr>
              <a:t>研究方法</a:t>
            </a:r>
            <a:endParaRPr lang="en-US" altLang="zh-CN" sz="3200" dirty="0">
              <a:solidFill>
                <a:schemeClr val="bg2">
                  <a:lumMod val="75000"/>
                </a:schemeClr>
              </a:solidFill>
              <a:latin typeface="Microsoft YaHei" charset="-122"/>
              <a:ea typeface="Microsoft YaHei" charset="-122"/>
            </a:endParaRPr>
          </a:p>
          <a:p>
            <a:pPr marL="0" indent="0">
              <a:buNone/>
            </a:pPr>
            <a:endParaRPr lang="en-US" altLang="zh-CN" sz="3200" dirty="0">
              <a:solidFill>
                <a:schemeClr val="bg2">
                  <a:lumMod val="75000"/>
                </a:schemeClr>
              </a:solidFill>
              <a:latin typeface="Microsoft YaHei" charset="-122"/>
              <a:ea typeface="Microsoft YaHei" charset="-122"/>
            </a:endParaRPr>
          </a:p>
          <a:p>
            <a:pPr marL="0" indent="0">
              <a:buNone/>
            </a:pPr>
            <a:r>
              <a:rPr lang="zh-CN" altLang="en-US" sz="3200" dirty="0">
                <a:latin typeface="Microsoft YaHei" charset="-122"/>
                <a:ea typeface="Microsoft YaHei" charset="-122"/>
              </a:rPr>
              <a:t>研究结论</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r>
              <a:rPr lang="zh-CN" altLang="en-US" sz="3200" dirty="0">
                <a:solidFill>
                  <a:schemeClr val="bg2">
                    <a:lumMod val="75000"/>
                  </a:schemeClr>
                </a:solidFill>
                <a:latin typeface="Microsoft YaHei" charset="-122"/>
                <a:ea typeface="Microsoft YaHei" charset="-122"/>
              </a:rPr>
              <a:t>主要贡献</a:t>
            </a:r>
          </a:p>
        </p:txBody>
      </p:sp>
      <p:pic>
        <p:nvPicPr>
          <p:cNvPr id="19" name="内容占位符 5">
            <a:extLst>
              <a:ext uri="{FF2B5EF4-FFF2-40B4-BE49-F238E27FC236}">
                <a16:creationId xmlns:a16="http://schemas.microsoft.com/office/drawing/2014/main" id="{2E33EAB0-48DF-46C5-902D-3AE7CFED5D58}"/>
              </a:ext>
            </a:extLst>
          </p:cNvPr>
          <p:cNvPicPr>
            <a:picLocks noChangeAspect="1"/>
          </p:cNvPicPr>
          <p:nvPr/>
        </p:nvPicPr>
        <p:blipFill rotWithShape="1">
          <a:blip r:embed="rId3">
            <a:extLst>
              <a:ext uri="{28A0092B-C50C-407E-A947-70E740481C1C}">
                <a14:useLocalDpi xmlns:a14="http://schemas.microsoft.com/office/drawing/2010/main" val="0"/>
              </a:ext>
            </a:extLst>
          </a:blip>
          <a:srcRect l="13324" t="13345" r="17034" b="12535"/>
          <a:stretch/>
        </p:blipFill>
        <p:spPr>
          <a:xfrm>
            <a:off x="45064" y="0"/>
            <a:ext cx="1808042" cy="1139499"/>
          </a:xfrm>
          <a:prstGeom prst="rect">
            <a:avLst/>
          </a:prstGeom>
        </p:spPr>
      </p:pic>
      <p:pic>
        <p:nvPicPr>
          <p:cNvPr id="4" name="图片 3">
            <a:extLst>
              <a:ext uri="{FF2B5EF4-FFF2-40B4-BE49-F238E27FC236}">
                <a16:creationId xmlns:a16="http://schemas.microsoft.com/office/drawing/2014/main" id="{510709B2-6F90-46F4-9051-0C5902F62AFA}"/>
              </a:ext>
            </a:extLst>
          </p:cNvPr>
          <p:cNvPicPr>
            <a:picLocks noChangeAspect="1"/>
          </p:cNvPicPr>
          <p:nvPr/>
        </p:nvPicPr>
        <p:blipFill>
          <a:blip r:embed="rId4"/>
          <a:stretch>
            <a:fillRect/>
          </a:stretch>
        </p:blipFill>
        <p:spPr>
          <a:xfrm>
            <a:off x="4978422" y="978492"/>
            <a:ext cx="4901015" cy="4901015"/>
          </a:xfrm>
          <a:prstGeom prst="rect">
            <a:avLst/>
          </a:prstGeom>
        </p:spPr>
      </p:pic>
      <p:sp>
        <p:nvSpPr>
          <p:cNvPr id="15" name="文本框 14">
            <a:extLst>
              <a:ext uri="{FF2B5EF4-FFF2-40B4-BE49-F238E27FC236}">
                <a16:creationId xmlns:a16="http://schemas.microsoft.com/office/drawing/2014/main" id="{64E66BFB-7D3F-42F4-BD63-F7E9A22BA7D7}"/>
              </a:ext>
            </a:extLst>
          </p:cNvPr>
          <p:cNvSpPr txBox="1"/>
          <p:nvPr/>
        </p:nvSpPr>
        <p:spPr>
          <a:xfrm>
            <a:off x="5111826" y="5800811"/>
            <a:ext cx="4767611" cy="577081"/>
          </a:xfrm>
          <a:prstGeom prst="rect">
            <a:avLst/>
          </a:prstGeom>
          <a:noFill/>
        </p:spPr>
        <p:txBody>
          <a:bodyPr wrap="square">
            <a:spAutoFit/>
          </a:bodyPr>
          <a:lstStyle/>
          <a:p>
            <a:r>
              <a:rPr lang="zh-CN" altLang="zh-CN" sz="1050" kern="100" dirty="0">
                <a:effectLst/>
                <a:latin typeface="黑体" panose="02010609060101010101" pitchFamily="49" charset="-122"/>
                <a:ea typeface="黑体" panose="02010609060101010101" pitchFamily="49" charset="-122"/>
                <a:cs typeface="Times New Roman" panose="02020603050405020304" pitchFamily="18" charset="0"/>
              </a:rPr>
              <a:t>污泥产量与食品含碳量之间的相关性：图中黑色虚线为斜率为</a:t>
            </a:r>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 1 </a:t>
            </a:r>
            <a:r>
              <a:rPr lang="zh-CN" altLang="zh-CN" sz="1050" kern="100" dirty="0">
                <a:effectLst/>
                <a:latin typeface="黑体" panose="02010609060101010101" pitchFamily="49" charset="-122"/>
                <a:ea typeface="黑体" panose="02010609060101010101" pitchFamily="49" charset="-122"/>
                <a:cs typeface="Times New Roman" panose="02020603050405020304" pitchFamily="18" charset="0"/>
              </a:rPr>
              <a:t>的</a:t>
            </a:r>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 1:1 </a:t>
            </a:r>
            <a:r>
              <a:rPr lang="zh-CN" altLang="zh-CN" sz="1050" kern="100" dirty="0">
                <a:effectLst/>
                <a:latin typeface="黑体" panose="02010609060101010101" pitchFamily="49" charset="-122"/>
                <a:ea typeface="黑体" panose="02010609060101010101" pitchFamily="49" charset="-122"/>
                <a:cs typeface="Times New Roman" panose="02020603050405020304" pitchFamily="18" charset="0"/>
              </a:rPr>
              <a:t>线，红色线为</a:t>
            </a:r>
            <a:r>
              <a:rPr lang="zh-CN" altLang="zh-CN" sz="1050" kern="100" dirty="0">
                <a:latin typeface="黑体" panose="02010609060101010101" pitchFamily="49" charset="-122"/>
                <a:ea typeface="黑体" panose="02010609060101010101" pitchFamily="49" charset="-122"/>
                <a:cs typeface="Times New Roman" panose="02020603050405020304" pitchFamily="18" charset="0"/>
              </a:rPr>
              <a:t>拟合曲线，并给出信区间；（</a:t>
            </a:r>
            <a:r>
              <a:rPr lang="en-US" altLang="zh-CN" sz="1050" kern="100" dirty="0" err="1">
                <a:latin typeface="黑体" panose="02010609060101010101" pitchFamily="49" charset="-122"/>
                <a:ea typeface="黑体" panose="02010609060101010101" pitchFamily="49" charset="-122"/>
                <a:cs typeface="Times New Roman" panose="02020603050405020304" pitchFamily="18" charset="0"/>
              </a:rPr>
              <a:t>lm</a:t>
            </a:r>
            <a:r>
              <a:rPr lang="zh-CN" altLang="zh-CN" sz="1050" kern="100" dirty="0">
                <a:latin typeface="黑体" panose="02010609060101010101" pitchFamily="49" charset="-122"/>
                <a:ea typeface="黑体" panose="02010609060101010101" pitchFamily="49" charset="-122"/>
                <a:cs typeface="Times New Roman" panose="02020603050405020304" pitchFamily="18" charset="0"/>
              </a:rPr>
              <a:t>：梯度下降；</a:t>
            </a:r>
            <a:r>
              <a:rPr lang="en-US" altLang="zh-CN" sz="1050" kern="100" dirty="0" err="1">
                <a:latin typeface="黑体" panose="02010609060101010101" pitchFamily="49" charset="-122"/>
                <a:ea typeface="黑体" panose="02010609060101010101" pitchFamily="49" charset="-122"/>
                <a:cs typeface="Times New Roman" panose="02020603050405020304" pitchFamily="18" charset="0"/>
              </a:rPr>
              <a:t>glm</a:t>
            </a:r>
            <a:r>
              <a:rPr lang="zh-CN" altLang="zh-CN" sz="1050" kern="100" dirty="0">
                <a:latin typeface="黑体" panose="02010609060101010101" pitchFamily="49" charset="-122"/>
                <a:ea typeface="黑体" panose="02010609060101010101" pitchFamily="49" charset="-122"/>
                <a:cs typeface="Times New Roman" panose="02020603050405020304" pitchFamily="18" charset="0"/>
              </a:rPr>
              <a:t>：高斯梯度下降；</a:t>
            </a:r>
            <a:r>
              <a:rPr lang="en-US" altLang="zh-CN" sz="1050" kern="100" dirty="0">
                <a:latin typeface="黑体" panose="02010609060101010101" pitchFamily="49" charset="-122"/>
                <a:ea typeface="黑体" panose="02010609060101010101" pitchFamily="49" charset="-122"/>
                <a:cs typeface="Times New Roman" panose="02020603050405020304" pitchFamily="18" charset="0"/>
              </a:rPr>
              <a:t>gam</a:t>
            </a:r>
            <a:r>
              <a:rPr lang="zh-CN" altLang="zh-CN" sz="1050" kern="100" dirty="0">
                <a:latin typeface="黑体" panose="02010609060101010101" pitchFamily="49" charset="-122"/>
                <a:ea typeface="黑体" panose="02010609060101010101" pitchFamily="49" charset="-122"/>
                <a:cs typeface="Times New Roman" panose="02020603050405020304" pitchFamily="18" charset="0"/>
              </a:rPr>
              <a:t>：广义加性模型；</a:t>
            </a:r>
            <a:r>
              <a:rPr lang="en-US" altLang="zh-CN" sz="1050" kern="100" dirty="0">
                <a:latin typeface="黑体" panose="02010609060101010101" pitchFamily="49" charset="-122"/>
                <a:ea typeface="黑体" panose="02010609060101010101" pitchFamily="49" charset="-122"/>
                <a:cs typeface="Times New Roman" panose="02020603050405020304" pitchFamily="18" charset="0"/>
              </a:rPr>
              <a:t>loess</a:t>
            </a:r>
            <a:r>
              <a:rPr lang="zh-CN" altLang="zh-CN" sz="1050" kern="100" dirty="0">
                <a:latin typeface="黑体" panose="02010609060101010101" pitchFamily="49" charset="-122"/>
                <a:ea typeface="黑体" panose="02010609060101010101" pitchFamily="49" charset="-122"/>
                <a:cs typeface="Times New Roman" panose="02020603050405020304" pitchFamily="18" charset="0"/>
              </a:rPr>
              <a:t>：局部加权回归）</a:t>
            </a:r>
            <a:endParaRPr lang="zh-CN" altLang="en-US" sz="1050" kern="1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1" name="文本框 10">
            <a:extLst>
              <a:ext uri="{FF2B5EF4-FFF2-40B4-BE49-F238E27FC236}">
                <a16:creationId xmlns:a16="http://schemas.microsoft.com/office/drawing/2014/main" id="{4DEB06E7-9C0D-40F0-9B11-66A31D469471}"/>
              </a:ext>
            </a:extLst>
          </p:cNvPr>
          <p:cNvSpPr txBox="1"/>
          <p:nvPr/>
        </p:nvSpPr>
        <p:spPr>
          <a:xfrm>
            <a:off x="-50875" y="1517098"/>
            <a:ext cx="4902142" cy="3936783"/>
          </a:xfrm>
          <a:prstGeom prst="rect">
            <a:avLst/>
          </a:prstGeom>
          <a:noFill/>
        </p:spPr>
        <p:txBody>
          <a:bodyPr wrap="square" rtlCol="0">
            <a:spAutoFit/>
          </a:bodyPr>
          <a:lstStyle/>
          <a:p>
            <a:pPr marL="285750" indent="-285750">
              <a:spcAft>
                <a:spcPts val="1800"/>
              </a:spcAft>
              <a:buFont typeface="Wingdings" pitchFamily="2" charset="2"/>
              <a:buChar char="Ø"/>
            </a:pPr>
            <a:r>
              <a:rPr lang="zh-CN" altLang="en-US" b="1" dirty="0">
                <a:latin typeface="Microsoft YaHei" charset="-122"/>
                <a:ea typeface="Microsoft YaHei" charset="-122"/>
              </a:rPr>
              <a:t>详细过程</a:t>
            </a:r>
            <a:endParaRPr lang="en-US" altLang="zh-CN" b="1"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地理探测器分层效应探索</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en-US" altLang="zh-CN" dirty="0">
                <a:latin typeface="Microsoft YaHei" charset="-122"/>
                <a:ea typeface="Microsoft YaHei" charset="-122"/>
              </a:rPr>
              <a:t>q</a:t>
            </a:r>
            <a:r>
              <a:rPr lang="zh-CN" altLang="en-US" dirty="0">
                <a:latin typeface="Microsoft YaHei" charset="-122"/>
                <a:ea typeface="Microsoft YaHei" charset="-122"/>
              </a:rPr>
              <a:t>值最大原则</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en-US" altLang="zh-CN" dirty="0">
                <a:latin typeface="Microsoft YaHei" charset="-122"/>
                <a:ea typeface="Microsoft YaHei" charset="-122"/>
              </a:rPr>
              <a:t>R</a:t>
            </a:r>
            <a:r>
              <a:rPr lang="zh-CN" altLang="en-US" dirty="0">
                <a:latin typeface="Microsoft YaHei" charset="-122"/>
                <a:ea typeface="Microsoft YaHei" charset="-122"/>
              </a:rPr>
              <a:t>语言实现</a:t>
            </a:r>
            <a:endParaRPr lang="en-US" altLang="zh-CN" dirty="0">
              <a:latin typeface="Microsoft YaHei" charset="-122"/>
              <a:ea typeface="Microsoft YaHei" charset="-122"/>
            </a:endParaRPr>
          </a:p>
          <a:p>
            <a:pPr marL="285750" lvl="1" indent="-285750">
              <a:spcAft>
                <a:spcPts val="1800"/>
              </a:spcAft>
              <a:buFont typeface="Wingdings" pitchFamily="2" charset="2"/>
              <a:buChar char="Ø"/>
            </a:pPr>
            <a:r>
              <a:rPr lang="zh-CN" altLang="en-US" b="1" dirty="0">
                <a:latin typeface="Microsoft YaHei" charset="-122"/>
                <a:ea typeface="Microsoft YaHei" charset="-122"/>
              </a:rPr>
              <a:t>结果</a:t>
            </a:r>
            <a:r>
              <a:rPr lang="en-US" altLang="zh-CN" b="1" dirty="0">
                <a:latin typeface="Microsoft YaHei" charset="-122"/>
                <a:ea typeface="Microsoft YaHei" charset="-122"/>
              </a:rPr>
              <a:t>2</a:t>
            </a:r>
            <a:r>
              <a:rPr lang="zh-CN" altLang="en-US" b="1" dirty="0">
                <a:latin typeface="Microsoft YaHei" charset="-122"/>
                <a:ea typeface="Microsoft YaHei" charset="-122"/>
              </a:rPr>
              <a:t>：污泥驱动因子</a:t>
            </a:r>
            <a:r>
              <a:rPr lang="en-US" altLang="zh-CN" b="1" dirty="0">
                <a:latin typeface="Microsoft YaHei" charset="-122"/>
                <a:ea typeface="Microsoft YaHei" charset="-122"/>
              </a:rPr>
              <a:t>——</a:t>
            </a:r>
            <a:r>
              <a:rPr lang="zh-CN" altLang="en-US" b="1" dirty="0">
                <a:latin typeface="Microsoft YaHei" charset="-122"/>
                <a:ea typeface="Microsoft YaHei" charset="-122"/>
              </a:rPr>
              <a:t>启示</a:t>
            </a:r>
            <a:endParaRPr lang="en-US" altLang="zh-CN" b="1"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中西部地区污泥潜力大</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居民饮食方式影响污泥产量</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多因子共同作用造成污泥增量</a:t>
            </a:r>
            <a:endParaRPr lang="en-US" altLang="zh-CN" dirty="0">
              <a:latin typeface="Microsoft YaHei" charset="-122"/>
              <a:ea typeface="Microsoft YaHei" charset="-122"/>
            </a:endParaRPr>
          </a:p>
        </p:txBody>
      </p:sp>
      <p:sp>
        <p:nvSpPr>
          <p:cNvPr id="13" name="文本框 12">
            <a:extLst>
              <a:ext uri="{FF2B5EF4-FFF2-40B4-BE49-F238E27FC236}">
                <a16:creationId xmlns:a16="http://schemas.microsoft.com/office/drawing/2014/main" id="{2B8676F8-0779-4E1D-8670-3A14F60F3FA6}"/>
              </a:ext>
            </a:extLst>
          </p:cNvPr>
          <p:cNvSpPr txBox="1"/>
          <p:nvPr/>
        </p:nvSpPr>
        <p:spPr>
          <a:xfrm>
            <a:off x="1823265" y="61917"/>
            <a:ext cx="6120880" cy="1015663"/>
          </a:xfrm>
          <a:prstGeom prst="rect">
            <a:avLst/>
          </a:prstGeom>
          <a:noFill/>
        </p:spPr>
        <p:txBody>
          <a:bodyPr wrap="square">
            <a:spAutoFit/>
          </a:bodyPr>
          <a:lstStyle/>
          <a:p>
            <a:pPr marL="0" indent="0">
              <a:buNone/>
            </a:pPr>
            <a:r>
              <a:rPr lang="zh-CN" altLang="en-US" sz="4000" b="1" dirty="0">
                <a:latin typeface="Microsoft YaHei" charset="-122"/>
                <a:ea typeface="Microsoft YaHei" charset="-122"/>
              </a:rPr>
              <a:t>研究结果</a:t>
            </a:r>
            <a:endParaRPr lang="en-US" altLang="zh-CN" sz="4000" b="1" dirty="0">
              <a:latin typeface="Microsoft YaHei" charset="-122"/>
              <a:ea typeface="Microsoft YaHei" charset="-122"/>
            </a:endParaRPr>
          </a:p>
          <a:p>
            <a:pPr marL="0" indent="0">
              <a:buNone/>
            </a:pPr>
            <a:r>
              <a:rPr lang="en-US" altLang="zh-CN" sz="2000" dirty="0">
                <a:solidFill>
                  <a:schemeClr val="bg2">
                    <a:lumMod val="75000"/>
                  </a:schemeClr>
                </a:solidFill>
                <a:latin typeface="Microsoft YaHei" charset="-122"/>
                <a:ea typeface="Microsoft YaHei" charset="-122"/>
              </a:rPr>
              <a:t>Results </a:t>
            </a:r>
          </a:p>
        </p:txBody>
      </p:sp>
    </p:spTree>
    <p:extLst>
      <p:ext uri="{BB962C8B-B14F-4D97-AF65-F5344CB8AC3E}">
        <p14:creationId xmlns:p14="http://schemas.microsoft.com/office/powerpoint/2010/main" val="2737241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640C23F-A6B6-4E4A-B5BF-F168AA77CA82}"/>
              </a:ext>
            </a:extLst>
          </p:cNvPr>
          <p:cNvSpPr/>
          <p:nvPr/>
        </p:nvSpPr>
        <p:spPr>
          <a:xfrm>
            <a:off x="10274018" y="0"/>
            <a:ext cx="1917982" cy="6858000"/>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5366838-78F9-439C-B6E3-530D9A4C0D84}"/>
              </a:ext>
            </a:extLst>
          </p:cNvPr>
          <p:cNvSpPr txBox="1"/>
          <p:nvPr/>
        </p:nvSpPr>
        <p:spPr>
          <a:xfrm>
            <a:off x="10274018" y="1035629"/>
            <a:ext cx="1917982" cy="3539430"/>
          </a:xfrm>
          <a:prstGeom prst="rect">
            <a:avLst/>
          </a:prstGeom>
          <a:noFill/>
        </p:spPr>
        <p:txBody>
          <a:bodyPr wrap="square">
            <a:spAutoFit/>
          </a:bodyPr>
          <a:lstStyle/>
          <a:p>
            <a:pPr marL="0" indent="0">
              <a:lnSpc>
                <a:spcPct val="100000"/>
              </a:lnSpc>
              <a:buNone/>
            </a:pPr>
            <a:r>
              <a:rPr lang="zh-CN" altLang="en-US" sz="3200" dirty="0">
                <a:solidFill>
                  <a:schemeClr val="bg2">
                    <a:lumMod val="75000"/>
                  </a:schemeClr>
                </a:solidFill>
                <a:latin typeface="Microsoft YaHei" charset="-122"/>
                <a:ea typeface="Microsoft YaHei" charset="-122"/>
              </a:rPr>
              <a:t>背景意义</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r>
              <a:rPr lang="zh-CN" altLang="en-US" sz="3200" dirty="0">
                <a:solidFill>
                  <a:schemeClr val="bg2">
                    <a:lumMod val="75000"/>
                  </a:schemeClr>
                </a:solidFill>
                <a:latin typeface="Microsoft YaHei" charset="-122"/>
                <a:ea typeface="Microsoft YaHei" charset="-122"/>
              </a:rPr>
              <a:t>研究方法</a:t>
            </a:r>
            <a:endParaRPr lang="en-US" altLang="zh-CN" sz="3200" dirty="0">
              <a:solidFill>
                <a:schemeClr val="bg2">
                  <a:lumMod val="75000"/>
                </a:schemeClr>
              </a:solidFill>
              <a:latin typeface="Microsoft YaHei" charset="-122"/>
              <a:ea typeface="Microsoft YaHei" charset="-122"/>
            </a:endParaRPr>
          </a:p>
          <a:p>
            <a:pPr marL="0" indent="0">
              <a:buNone/>
            </a:pPr>
            <a:endParaRPr lang="en-US" altLang="zh-CN" sz="3200" dirty="0">
              <a:solidFill>
                <a:schemeClr val="bg2">
                  <a:lumMod val="75000"/>
                </a:schemeClr>
              </a:solidFill>
              <a:latin typeface="Microsoft YaHei" charset="-122"/>
              <a:ea typeface="Microsoft YaHei" charset="-122"/>
            </a:endParaRPr>
          </a:p>
          <a:p>
            <a:pPr marL="0" indent="0">
              <a:buNone/>
            </a:pPr>
            <a:r>
              <a:rPr lang="zh-CN" altLang="en-US" sz="3200" dirty="0">
                <a:latin typeface="Microsoft YaHei" charset="-122"/>
                <a:ea typeface="Microsoft YaHei" charset="-122"/>
              </a:rPr>
              <a:t>研究结论</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r>
              <a:rPr lang="zh-CN" altLang="en-US" sz="3200" dirty="0">
                <a:solidFill>
                  <a:schemeClr val="bg2">
                    <a:lumMod val="75000"/>
                  </a:schemeClr>
                </a:solidFill>
                <a:latin typeface="Microsoft YaHei" charset="-122"/>
                <a:ea typeface="Microsoft YaHei" charset="-122"/>
              </a:rPr>
              <a:t>主要贡献</a:t>
            </a:r>
          </a:p>
        </p:txBody>
      </p:sp>
      <p:pic>
        <p:nvPicPr>
          <p:cNvPr id="19" name="内容占位符 5">
            <a:extLst>
              <a:ext uri="{FF2B5EF4-FFF2-40B4-BE49-F238E27FC236}">
                <a16:creationId xmlns:a16="http://schemas.microsoft.com/office/drawing/2014/main" id="{2E33EAB0-48DF-46C5-902D-3AE7CFED5D58}"/>
              </a:ext>
            </a:extLst>
          </p:cNvPr>
          <p:cNvPicPr>
            <a:picLocks noChangeAspect="1"/>
          </p:cNvPicPr>
          <p:nvPr/>
        </p:nvPicPr>
        <p:blipFill rotWithShape="1">
          <a:blip r:embed="rId3">
            <a:extLst>
              <a:ext uri="{28A0092B-C50C-407E-A947-70E740481C1C}">
                <a14:useLocalDpi xmlns:a14="http://schemas.microsoft.com/office/drawing/2010/main" val="0"/>
              </a:ext>
            </a:extLst>
          </a:blip>
          <a:srcRect l="13324" t="13345" r="17034" b="12535"/>
          <a:stretch/>
        </p:blipFill>
        <p:spPr>
          <a:xfrm>
            <a:off x="45064" y="0"/>
            <a:ext cx="1808042" cy="1139499"/>
          </a:xfrm>
          <a:prstGeom prst="rect">
            <a:avLst/>
          </a:prstGeom>
        </p:spPr>
      </p:pic>
      <p:pic>
        <p:nvPicPr>
          <p:cNvPr id="2" name="图片 1">
            <a:extLst>
              <a:ext uri="{FF2B5EF4-FFF2-40B4-BE49-F238E27FC236}">
                <a16:creationId xmlns:a16="http://schemas.microsoft.com/office/drawing/2014/main" id="{3EFB4800-CD5A-4C5B-B184-27D8ACE726DF}"/>
              </a:ext>
            </a:extLst>
          </p:cNvPr>
          <p:cNvPicPr>
            <a:picLocks noChangeAspect="1"/>
          </p:cNvPicPr>
          <p:nvPr/>
        </p:nvPicPr>
        <p:blipFill>
          <a:blip r:embed="rId4"/>
          <a:srcRect/>
          <a:stretch/>
        </p:blipFill>
        <p:spPr>
          <a:xfrm>
            <a:off x="1110242" y="3608082"/>
            <a:ext cx="7449808" cy="3062133"/>
          </a:xfrm>
          <a:prstGeom prst="rect">
            <a:avLst/>
          </a:prstGeom>
        </p:spPr>
      </p:pic>
      <p:sp>
        <p:nvSpPr>
          <p:cNvPr id="9" name="文本框 8">
            <a:extLst>
              <a:ext uri="{FF2B5EF4-FFF2-40B4-BE49-F238E27FC236}">
                <a16:creationId xmlns:a16="http://schemas.microsoft.com/office/drawing/2014/main" id="{E99049AF-8BC3-4CB3-A3E3-ABF672D22B68}"/>
              </a:ext>
            </a:extLst>
          </p:cNvPr>
          <p:cNvSpPr txBox="1"/>
          <p:nvPr/>
        </p:nvSpPr>
        <p:spPr>
          <a:xfrm>
            <a:off x="0" y="1139499"/>
            <a:ext cx="4835146" cy="2444067"/>
          </a:xfrm>
          <a:prstGeom prst="rect">
            <a:avLst/>
          </a:prstGeom>
          <a:noFill/>
        </p:spPr>
        <p:txBody>
          <a:bodyPr wrap="square" rtlCol="0">
            <a:spAutoFit/>
          </a:bodyPr>
          <a:lstStyle/>
          <a:p>
            <a:pPr marL="285750" indent="-285750">
              <a:spcAft>
                <a:spcPts val="1800"/>
              </a:spcAft>
              <a:buFont typeface="Wingdings" pitchFamily="2" charset="2"/>
              <a:buChar char="Ø"/>
            </a:pPr>
            <a:r>
              <a:rPr lang="zh-CN" altLang="en-US" b="1" dirty="0">
                <a:latin typeface="Microsoft YaHei" charset="-122"/>
                <a:ea typeface="Microsoft YaHei" charset="-122"/>
              </a:rPr>
              <a:t>预测准备</a:t>
            </a:r>
            <a:endParaRPr lang="en-US" altLang="zh-CN" b="1"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共享社会经济路径数据库数据</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空间连接</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en-US" altLang="zh-CN" dirty="0">
                <a:latin typeface="Microsoft YaHei" charset="-122"/>
                <a:ea typeface="Microsoft YaHei" charset="-122"/>
              </a:rPr>
              <a:t>Logistic</a:t>
            </a:r>
            <a:r>
              <a:rPr lang="zh-CN" altLang="en-US" dirty="0">
                <a:latin typeface="Microsoft YaHei" charset="-122"/>
                <a:ea typeface="Microsoft YaHei" charset="-122"/>
              </a:rPr>
              <a:t>增长</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en-US" altLang="zh-CN" dirty="0">
                <a:latin typeface="Microsoft YaHei" charset="-122"/>
                <a:ea typeface="Microsoft YaHei" charset="-122"/>
              </a:rPr>
              <a:t>2021</a:t>
            </a:r>
            <a:r>
              <a:rPr lang="zh-CN" altLang="en-US" dirty="0">
                <a:latin typeface="Microsoft YaHei" charset="-122"/>
                <a:ea typeface="Microsoft YaHei" charset="-122"/>
              </a:rPr>
              <a:t>全国居民膳食报告</a:t>
            </a:r>
            <a:endParaRPr lang="en-US" altLang="zh-CN" dirty="0">
              <a:latin typeface="Microsoft YaHei" charset="-122"/>
              <a:ea typeface="Microsoft YaHei" charset="-122"/>
            </a:endParaRPr>
          </a:p>
        </p:txBody>
      </p:sp>
      <p:sp>
        <p:nvSpPr>
          <p:cNvPr id="14" name="文本框 13">
            <a:extLst>
              <a:ext uri="{FF2B5EF4-FFF2-40B4-BE49-F238E27FC236}">
                <a16:creationId xmlns:a16="http://schemas.microsoft.com/office/drawing/2014/main" id="{DC9D11C2-CC5F-4F48-81DC-C90B5CC5ACA2}"/>
              </a:ext>
            </a:extLst>
          </p:cNvPr>
          <p:cNvSpPr txBox="1"/>
          <p:nvPr/>
        </p:nvSpPr>
        <p:spPr>
          <a:xfrm>
            <a:off x="4987546" y="1116306"/>
            <a:ext cx="4835146" cy="2444067"/>
          </a:xfrm>
          <a:prstGeom prst="rect">
            <a:avLst/>
          </a:prstGeom>
          <a:noFill/>
        </p:spPr>
        <p:txBody>
          <a:bodyPr wrap="square" rtlCol="0">
            <a:spAutoFit/>
          </a:bodyPr>
          <a:lstStyle/>
          <a:p>
            <a:pPr marL="285750" indent="-285750">
              <a:spcAft>
                <a:spcPts val="1800"/>
              </a:spcAft>
              <a:buFont typeface="Wingdings" pitchFamily="2" charset="2"/>
              <a:buChar char="Ø"/>
            </a:pPr>
            <a:r>
              <a:rPr lang="zh-CN" altLang="en-US" b="1" dirty="0">
                <a:latin typeface="Microsoft YaHei" charset="-122"/>
                <a:ea typeface="Microsoft YaHei" charset="-122"/>
              </a:rPr>
              <a:t>预测实现</a:t>
            </a:r>
            <a:endParaRPr lang="en-US" altLang="zh-CN" b="1"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en-US" altLang="zh-CN" dirty="0" err="1">
                <a:latin typeface="Microsoft YaHei" charset="-122"/>
                <a:ea typeface="Microsoft YaHei" charset="-122"/>
              </a:rPr>
              <a:t>SciKit</a:t>
            </a:r>
            <a:r>
              <a:rPr lang="en-US" altLang="zh-CN" dirty="0">
                <a:latin typeface="Microsoft YaHei" charset="-122"/>
                <a:ea typeface="Microsoft YaHei" charset="-122"/>
              </a:rPr>
              <a:t> Learn</a:t>
            </a:r>
            <a:r>
              <a:rPr lang="zh-CN" altLang="en-US" dirty="0">
                <a:latin typeface="Microsoft YaHei" charset="-122"/>
                <a:ea typeface="Microsoft YaHei" charset="-122"/>
              </a:rPr>
              <a:t>实现随机森林建模</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训练集：</a:t>
            </a:r>
            <a:r>
              <a:rPr lang="en-US" altLang="zh-CN" dirty="0">
                <a:latin typeface="Microsoft YaHei" charset="-122"/>
                <a:ea typeface="Microsoft YaHei" charset="-122"/>
              </a:rPr>
              <a:t>2006-2017</a:t>
            </a: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验证集：</a:t>
            </a:r>
            <a:r>
              <a:rPr lang="en-US" altLang="zh-CN" dirty="0">
                <a:latin typeface="Microsoft YaHei" charset="-122"/>
                <a:ea typeface="Microsoft YaHei" charset="-122"/>
              </a:rPr>
              <a:t>2018-2019</a:t>
            </a: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模型精度：</a:t>
            </a:r>
            <a:r>
              <a:rPr lang="en-US" altLang="zh-CN" dirty="0">
                <a:latin typeface="Microsoft YaHei" charset="-122"/>
                <a:ea typeface="Microsoft YaHei" charset="-122"/>
              </a:rPr>
              <a:t>92.75%</a:t>
            </a:r>
          </a:p>
        </p:txBody>
      </p:sp>
      <p:sp>
        <p:nvSpPr>
          <p:cNvPr id="15" name="文本框 14">
            <a:extLst>
              <a:ext uri="{FF2B5EF4-FFF2-40B4-BE49-F238E27FC236}">
                <a16:creationId xmlns:a16="http://schemas.microsoft.com/office/drawing/2014/main" id="{37A73737-8B08-40BB-B1BF-318E8F7F2AB0}"/>
              </a:ext>
            </a:extLst>
          </p:cNvPr>
          <p:cNvSpPr txBox="1"/>
          <p:nvPr/>
        </p:nvSpPr>
        <p:spPr>
          <a:xfrm>
            <a:off x="3026885" y="6543257"/>
            <a:ext cx="5011977" cy="253916"/>
          </a:xfrm>
          <a:prstGeom prst="rect">
            <a:avLst/>
          </a:prstGeom>
          <a:noFill/>
        </p:spPr>
        <p:txBody>
          <a:bodyPr wrap="square">
            <a:spAutoFit/>
          </a:bodyPr>
          <a:lstStyle/>
          <a:p>
            <a:r>
              <a:rPr lang="zh-CN" altLang="zh-CN" sz="1050" kern="100" dirty="0">
                <a:effectLst/>
                <a:latin typeface="黑体" panose="02010609060101010101" pitchFamily="49" charset="-122"/>
                <a:ea typeface="黑体" panose="02010609060101010101" pitchFamily="49" charset="-122"/>
                <a:cs typeface="Times New Roman" panose="02020603050405020304" pitchFamily="18" charset="0"/>
              </a:rPr>
              <a:t>污泥随机森林回归模型预测精度（验证数据集为</a:t>
            </a:r>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2018-2019</a:t>
            </a:r>
            <a:r>
              <a:rPr lang="zh-CN" altLang="zh-CN" sz="1050" kern="100" dirty="0">
                <a:effectLst/>
                <a:latin typeface="黑体" panose="02010609060101010101" pitchFamily="49" charset="-122"/>
                <a:ea typeface="黑体" panose="02010609060101010101" pitchFamily="49" charset="-122"/>
                <a:cs typeface="Times New Roman" panose="02020603050405020304" pitchFamily="18" charset="0"/>
              </a:rPr>
              <a:t>全国各省污泥产量数据）</a:t>
            </a:r>
            <a:endParaRPr lang="zh-CN" altLang="en-US" sz="1050" dirty="0">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E0920112-814F-48A3-A132-79509462345A}"/>
              </a:ext>
            </a:extLst>
          </p:cNvPr>
          <p:cNvSpPr txBox="1"/>
          <p:nvPr/>
        </p:nvSpPr>
        <p:spPr>
          <a:xfrm>
            <a:off x="1917982" y="100643"/>
            <a:ext cx="6120880" cy="1015663"/>
          </a:xfrm>
          <a:prstGeom prst="rect">
            <a:avLst/>
          </a:prstGeom>
          <a:noFill/>
        </p:spPr>
        <p:txBody>
          <a:bodyPr wrap="square">
            <a:spAutoFit/>
          </a:bodyPr>
          <a:lstStyle/>
          <a:p>
            <a:pPr marL="0" indent="0">
              <a:buNone/>
            </a:pPr>
            <a:r>
              <a:rPr lang="zh-CN" altLang="en-US" sz="4000" b="1" dirty="0">
                <a:latin typeface="Microsoft YaHei" charset="-122"/>
                <a:ea typeface="Microsoft YaHei" charset="-122"/>
              </a:rPr>
              <a:t>研究结果</a:t>
            </a:r>
            <a:endParaRPr lang="en-US" altLang="zh-CN" sz="4000" b="1" dirty="0">
              <a:latin typeface="Microsoft YaHei" charset="-122"/>
              <a:ea typeface="Microsoft YaHei" charset="-122"/>
            </a:endParaRPr>
          </a:p>
          <a:p>
            <a:pPr marL="0" indent="0">
              <a:buNone/>
            </a:pPr>
            <a:r>
              <a:rPr lang="en-US" altLang="zh-CN" sz="2000" dirty="0">
                <a:solidFill>
                  <a:schemeClr val="bg2">
                    <a:lumMod val="75000"/>
                  </a:schemeClr>
                </a:solidFill>
                <a:latin typeface="Microsoft YaHei" charset="-122"/>
                <a:ea typeface="Microsoft YaHei" charset="-122"/>
              </a:rPr>
              <a:t>Results </a:t>
            </a:r>
          </a:p>
        </p:txBody>
      </p:sp>
    </p:spTree>
    <p:extLst>
      <p:ext uri="{BB962C8B-B14F-4D97-AF65-F5344CB8AC3E}">
        <p14:creationId xmlns:p14="http://schemas.microsoft.com/office/powerpoint/2010/main" val="1577141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640C23F-A6B6-4E4A-B5BF-F168AA77CA82}"/>
              </a:ext>
            </a:extLst>
          </p:cNvPr>
          <p:cNvSpPr/>
          <p:nvPr/>
        </p:nvSpPr>
        <p:spPr>
          <a:xfrm>
            <a:off x="10274018" y="0"/>
            <a:ext cx="1917982" cy="6858000"/>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5366838-78F9-439C-B6E3-530D9A4C0D84}"/>
              </a:ext>
            </a:extLst>
          </p:cNvPr>
          <p:cNvSpPr txBox="1"/>
          <p:nvPr/>
        </p:nvSpPr>
        <p:spPr>
          <a:xfrm>
            <a:off x="10274018" y="1035629"/>
            <a:ext cx="1917982" cy="3539430"/>
          </a:xfrm>
          <a:prstGeom prst="rect">
            <a:avLst/>
          </a:prstGeom>
          <a:noFill/>
        </p:spPr>
        <p:txBody>
          <a:bodyPr wrap="square">
            <a:spAutoFit/>
          </a:bodyPr>
          <a:lstStyle/>
          <a:p>
            <a:pPr marL="0" indent="0">
              <a:lnSpc>
                <a:spcPct val="100000"/>
              </a:lnSpc>
              <a:buNone/>
            </a:pPr>
            <a:r>
              <a:rPr lang="zh-CN" altLang="en-US" sz="3200" dirty="0">
                <a:solidFill>
                  <a:schemeClr val="bg2">
                    <a:lumMod val="75000"/>
                  </a:schemeClr>
                </a:solidFill>
                <a:latin typeface="Microsoft YaHei" charset="-122"/>
                <a:ea typeface="Microsoft YaHei" charset="-122"/>
              </a:rPr>
              <a:t>背景意义</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r>
              <a:rPr lang="zh-CN" altLang="en-US" sz="3200" dirty="0">
                <a:solidFill>
                  <a:schemeClr val="bg2">
                    <a:lumMod val="75000"/>
                  </a:schemeClr>
                </a:solidFill>
                <a:latin typeface="Microsoft YaHei" charset="-122"/>
                <a:ea typeface="Microsoft YaHei" charset="-122"/>
              </a:rPr>
              <a:t>研究方法</a:t>
            </a:r>
            <a:endParaRPr lang="en-US" altLang="zh-CN" sz="3200" dirty="0">
              <a:solidFill>
                <a:schemeClr val="bg2">
                  <a:lumMod val="75000"/>
                </a:schemeClr>
              </a:solidFill>
              <a:latin typeface="Microsoft YaHei" charset="-122"/>
              <a:ea typeface="Microsoft YaHei" charset="-122"/>
            </a:endParaRPr>
          </a:p>
          <a:p>
            <a:pPr marL="0" indent="0">
              <a:buNone/>
            </a:pPr>
            <a:endParaRPr lang="en-US" altLang="zh-CN" sz="3200" dirty="0">
              <a:solidFill>
                <a:schemeClr val="bg2">
                  <a:lumMod val="75000"/>
                </a:schemeClr>
              </a:solidFill>
              <a:latin typeface="Microsoft YaHei" charset="-122"/>
              <a:ea typeface="Microsoft YaHei" charset="-122"/>
            </a:endParaRPr>
          </a:p>
          <a:p>
            <a:pPr marL="0" indent="0">
              <a:buNone/>
            </a:pPr>
            <a:r>
              <a:rPr lang="zh-CN" altLang="en-US" sz="3200" dirty="0">
                <a:latin typeface="Microsoft YaHei" charset="-122"/>
                <a:ea typeface="Microsoft YaHei" charset="-122"/>
              </a:rPr>
              <a:t>研究结论</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r>
              <a:rPr lang="zh-CN" altLang="en-US" sz="3200" dirty="0">
                <a:solidFill>
                  <a:schemeClr val="bg2">
                    <a:lumMod val="75000"/>
                  </a:schemeClr>
                </a:solidFill>
                <a:latin typeface="Microsoft YaHei" charset="-122"/>
                <a:ea typeface="Microsoft YaHei" charset="-122"/>
              </a:rPr>
              <a:t>主要贡献</a:t>
            </a:r>
          </a:p>
        </p:txBody>
      </p:sp>
      <p:pic>
        <p:nvPicPr>
          <p:cNvPr id="19" name="内容占位符 5">
            <a:extLst>
              <a:ext uri="{FF2B5EF4-FFF2-40B4-BE49-F238E27FC236}">
                <a16:creationId xmlns:a16="http://schemas.microsoft.com/office/drawing/2014/main" id="{2E33EAB0-48DF-46C5-902D-3AE7CFED5D58}"/>
              </a:ext>
            </a:extLst>
          </p:cNvPr>
          <p:cNvPicPr>
            <a:picLocks noChangeAspect="1"/>
          </p:cNvPicPr>
          <p:nvPr/>
        </p:nvPicPr>
        <p:blipFill rotWithShape="1">
          <a:blip r:embed="rId3">
            <a:extLst>
              <a:ext uri="{28A0092B-C50C-407E-A947-70E740481C1C}">
                <a14:useLocalDpi xmlns:a14="http://schemas.microsoft.com/office/drawing/2010/main" val="0"/>
              </a:ext>
            </a:extLst>
          </a:blip>
          <a:srcRect l="13324" t="13345" r="17034" b="12535"/>
          <a:stretch/>
        </p:blipFill>
        <p:spPr>
          <a:xfrm>
            <a:off x="45064" y="0"/>
            <a:ext cx="1808042" cy="1139499"/>
          </a:xfrm>
          <a:prstGeom prst="rect">
            <a:avLst/>
          </a:prstGeom>
        </p:spPr>
      </p:pic>
      <p:pic>
        <p:nvPicPr>
          <p:cNvPr id="3" name="图片 2">
            <a:extLst>
              <a:ext uri="{FF2B5EF4-FFF2-40B4-BE49-F238E27FC236}">
                <a16:creationId xmlns:a16="http://schemas.microsoft.com/office/drawing/2014/main" id="{CDCD5A12-1D2F-4CD6-AFA8-1BBD1AE51FB5}"/>
              </a:ext>
            </a:extLst>
          </p:cNvPr>
          <p:cNvPicPr>
            <a:picLocks noChangeAspect="1"/>
          </p:cNvPicPr>
          <p:nvPr/>
        </p:nvPicPr>
        <p:blipFill>
          <a:blip r:embed="rId4"/>
          <a:stretch>
            <a:fillRect/>
          </a:stretch>
        </p:blipFill>
        <p:spPr>
          <a:xfrm>
            <a:off x="4905153" y="851577"/>
            <a:ext cx="5225949" cy="2901594"/>
          </a:xfrm>
          <a:prstGeom prst="rect">
            <a:avLst/>
          </a:prstGeom>
        </p:spPr>
      </p:pic>
      <p:pic>
        <p:nvPicPr>
          <p:cNvPr id="5" name="图片 4">
            <a:extLst>
              <a:ext uri="{FF2B5EF4-FFF2-40B4-BE49-F238E27FC236}">
                <a16:creationId xmlns:a16="http://schemas.microsoft.com/office/drawing/2014/main" id="{1BFC419B-7DB0-4343-AA4A-B2EDC87F7556}"/>
              </a:ext>
            </a:extLst>
          </p:cNvPr>
          <p:cNvPicPr>
            <a:picLocks noChangeAspect="1"/>
          </p:cNvPicPr>
          <p:nvPr/>
        </p:nvPicPr>
        <p:blipFill>
          <a:blip r:embed="rId5"/>
          <a:stretch>
            <a:fillRect/>
          </a:stretch>
        </p:blipFill>
        <p:spPr>
          <a:xfrm>
            <a:off x="168294" y="4241888"/>
            <a:ext cx="4304411" cy="2378346"/>
          </a:xfrm>
          <a:prstGeom prst="rect">
            <a:avLst/>
          </a:prstGeom>
        </p:spPr>
      </p:pic>
      <p:sp>
        <p:nvSpPr>
          <p:cNvPr id="11" name="文本框 10">
            <a:extLst>
              <a:ext uri="{FF2B5EF4-FFF2-40B4-BE49-F238E27FC236}">
                <a16:creationId xmlns:a16="http://schemas.microsoft.com/office/drawing/2014/main" id="{D37C5FE9-4364-49A5-A396-8DF7E7108FB2}"/>
              </a:ext>
            </a:extLst>
          </p:cNvPr>
          <p:cNvSpPr txBox="1"/>
          <p:nvPr/>
        </p:nvSpPr>
        <p:spPr>
          <a:xfrm>
            <a:off x="0" y="1269589"/>
            <a:ext cx="4835146" cy="1951625"/>
          </a:xfrm>
          <a:prstGeom prst="rect">
            <a:avLst/>
          </a:prstGeom>
          <a:noFill/>
        </p:spPr>
        <p:txBody>
          <a:bodyPr wrap="square" rtlCol="0">
            <a:spAutoFit/>
          </a:bodyPr>
          <a:lstStyle/>
          <a:p>
            <a:pPr marL="285750" indent="-285750">
              <a:spcAft>
                <a:spcPts val="1800"/>
              </a:spcAft>
              <a:buFont typeface="Wingdings" pitchFamily="2" charset="2"/>
              <a:buChar char="Ø"/>
            </a:pPr>
            <a:r>
              <a:rPr lang="zh-CN" altLang="en-US" b="1" dirty="0">
                <a:latin typeface="Microsoft YaHei" charset="-122"/>
                <a:ea typeface="Microsoft YaHei" charset="-122"/>
              </a:rPr>
              <a:t>预测结果</a:t>
            </a:r>
            <a:endParaRPr lang="en-US" altLang="zh-CN" b="1"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各情境均呈增长趋势</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增速低于二十世纪初</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本世纪中叶达到发达国家水平</a:t>
            </a:r>
            <a:endParaRPr lang="en-US" altLang="zh-CN" dirty="0">
              <a:latin typeface="Microsoft YaHei" charset="-122"/>
              <a:ea typeface="Microsoft YaHei" charset="-122"/>
            </a:endParaRPr>
          </a:p>
        </p:txBody>
      </p:sp>
      <p:sp>
        <p:nvSpPr>
          <p:cNvPr id="16" name="文本框 15">
            <a:extLst>
              <a:ext uri="{FF2B5EF4-FFF2-40B4-BE49-F238E27FC236}">
                <a16:creationId xmlns:a16="http://schemas.microsoft.com/office/drawing/2014/main" id="{ABBDED9A-8E4F-454F-A61B-21E665E3044E}"/>
              </a:ext>
            </a:extLst>
          </p:cNvPr>
          <p:cNvSpPr txBox="1"/>
          <p:nvPr/>
        </p:nvSpPr>
        <p:spPr>
          <a:xfrm>
            <a:off x="6096000" y="3753171"/>
            <a:ext cx="3331116" cy="253916"/>
          </a:xfrm>
          <a:prstGeom prst="rect">
            <a:avLst/>
          </a:prstGeom>
          <a:noFill/>
        </p:spPr>
        <p:txBody>
          <a:bodyPr wrap="square">
            <a:spAutoFit/>
          </a:bodyPr>
          <a:lstStyle/>
          <a:p>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2020-2100</a:t>
            </a:r>
            <a:r>
              <a:rPr lang="zh-CN" altLang="en-US" sz="1050" kern="100" dirty="0">
                <a:effectLst/>
                <a:latin typeface="黑体" panose="02010609060101010101" pitchFamily="49" charset="-122"/>
                <a:ea typeface="黑体" panose="02010609060101010101" pitchFamily="49" charset="-122"/>
                <a:cs typeface="Times New Roman" panose="02020603050405020304" pitchFamily="18" charset="0"/>
              </a:rPr>
              <a:t>年不同</a:t>
            </a:r>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SSP</a:t>
            </a:r>
            <a:r>
              <a:rPr lang="zh-CN" altLang="en-US" sz="1050" kern="100" dirty="0">
                <a:effectLst/>
                <a:latin typeface="黑体" panose="02010609060101010101" pitchFamily="49" charset="-122"/>
                <a:ea typeface="黑体" panose="02010609060101010101" pitchFamily="49" charset="-122"/>
                <a:cs typeface="Times New Roman" panose="02020603050405020304" pitchFamily="18" charset="0"/>
              </a:rPr>
              <a:t>情境下全国污泥产量预测结果</a:t>
            </a:r>
            <a:endParaRPr lang="zh-CN" altLang="en-US" sz="1050" dirty="0">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F3298C1C-CCA7-4627-AC2D-25F745E16A11}"/>
              </a:ext>
            </a:extLst>
          </p:cNvPr>
          <p:cNvSpPr txBox="1"/>
          <p:nvPr/>
        </p:nvSpPr>
        <p:spPr>
          <a:xfrm>
            <a:off x="822022" y="6604084"/>
            <a:ext cx="3331116" cy="253916"/>
          </a:xfrm>
          <a:prstGeom prst="rect">
            <a:avLst/>
          </a:prstGeom>
          <a:noFill/>
        </p:spPr>
        <p:txBody>
          <a:bodyPr wrap="square">
            <a:spAutoFit/>
          </a:bodyPr>
          <a:lstStyle/>
          <a:p>
            <a:r>
              <a:rPr lang="zh-CN" altLang="en-US" sz="1050" kern="100" dirty="0">
                <a:effectLst/>
                <a:latin typeface="黑体" panose="02010609060101010101" pitchFamily="49" charset="-122"/>
                <a:ea typeface="黑体" panose="02010609060101010101" pitchFamily="49" charset="-122"/>
                <a:cs typeface="Times New Roman" panose="02020603050405020304" pitchFamily="18" charset="0"/>
              </a:rPr>
              <a:t>不同</a:t>
            </a:r>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SSP</a:t>
            </a:r>
            <a:r>
              <a:rPr lang="zh-CN" altLang="en-US" sz="1050" kern="100" dirty="0">
                <a:effectLst/>
                <a:latin typeface="黑体" panose="02010609060101010101" pitchFamily="49" charset="-122"/>
                <a:ea typeface="黑体" panose="02010609060101010101" pitchFamily="49" charset="-122"/>
                <a:cs typeface="Times New Roman" panose="02020603050405020304" pitchFamily="18" charset="0"/>
              </a:rPr>
              <a:t>情境下我国</a:t>
            </a:r>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2020-2100</a:t>
            </a:r>
            <a:r>
              <a:rPr lang="zh-CN" altLang="en-US" sz="1050" kern="100" dirty="0">
                <a:effectLst/>
                <a:latin typeface="黑体" panose="02010609060101010101" pitchFamily="49" charset="-122"/>
                <a:ea typeface="黑体" panose="02010609060101010101" pitchFamily="49" charset="-122"/>
                <a:cs typeface="Times New Roman" panose="02020603050405020304" pitchFamily="18" charset="0"/>
              </a:rPr>
              <a:t>年人均污泥产量</a:t>
            </a:r>
            <a:endParaRPr lang="zh-CN" altLang="en-US" sz="1050"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B04CFA61-7330-41CE-BED3-908D2CD44A17}"/>
              </a:ext>
            </a:extLst>
          </p:cNvPr>
          <p:cNvPicPr>
            <a:picLocks noChangeAspect="1"/>
          </p:cNvPicPr>
          <p:nvPr/>
        </p:nvPicPr>
        <p:blipFill>
          <a:blip r:embed="rId6"/>
          <a:stretch>
            <a:fillRect/>
          </a:stretch>
        </p:blipFill>
        <p:spPr>
          <a:xfrm>
            <a:off x="4692999" y="4241888"/>
            <a:ext cx="5438103" cy="2011854"/>
          </a:xfrm>
          <a:prstGeom prst="rect">
            <a:avLst/>
          </a:prstGeom>
        </p:spPr>
      </p:pic>
      <p:sp>
        <p:nvSpPr>
          <p:cNvPr id="18" name="文本框 17">
            <a:extLst>
              <a:ext uri="{FF2B5EF4-FFF2-40B4-BE49-F238E27FC236}">
                <a16:creationId xmlns:a16="http://schemas.microsoft.com/office/drawing/2014/main" id="{0840D9D2-27A8-4D09-9052-65F26C7662DD}"/>
              </a:ext>
            </a:extLst>
          </p:cNvPr>
          <p:cNvSpPr txBox="1"/>
          <p:nvPr/>
        </p:nvSpPr>
        <p:spPr>
          <a:xfrm>
            <a:off x="5995012" y="6229738"/>
            <a:ext cx="3331116" cy="253916"/>
          </a:xfrm>
          <a:prstGeom prst="rect">
            <a:avLst/>
          </a:prstGeom>
          <a:noFill/>
        </p:spPr>
        <p:txBody>
          <a:bodyPr wrap="square">
            <a:spAutoFit/>
          </a:bodyPr>
          <a:lstStyle/>
          <a:p>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2020-2100</a:t>
            </a:r>
            <a:r>
              <a:rPr lang="zh-CN" altLang="en-US" sz="1050" kern="100" dirty="0">
                <a:effectLst/>
                <a:latin typeface="黑体" panose="02010609060101010101" pitchFamily="49" charset="-122"/>
                <a:ea typeface="黑体" panose="02010609060101010101" pitchFamily="49" charset="-122"/>
                <a:cs typeface="Times New Roman" panose="02020603050405020304" pitchFamily="18" charset="0"/>
              </a:rPr>
              <a:t>年不同</a:t>
            </a:r>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SSP</a:t>
            </a:r>
            <a:r>
              <a:rPr lang="zh-CN" altLang="en-US" sz="1050" kern="100" dirty="0">
                <a:effectLst/>
                <a:latin typeface="黑体" panose="02010609060101010101" pitchFamily="49" charset="-122"/>
                <a:ea typeface="黑体" panose="02010609060101010101" pitchFamily="49" charset="-122"/>
                <a:cs typeface="Times New Roman" panose="02020603050405020304" pitchFamily="18" charset="0"/>
              </a:rPr>
              <a:t>情境下全国污泥产量年增长率</a:t>
            </a:r>
            <a:endParaRPr lang="zh-CN" altLang="en-US" sz="1050" dirty="0">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FFABFFF1-411B-4FCD-9A4F-1C8E293C7741}"/>
              </a:ext>
            </a:extLst>
          </p:cNvPr>
          <p:cNvSpPr txBox="1"/>
          <p:nvPr/>
        </p:nvSpPr>
        <p:spPr>
          <a:xfrm>
            <a:off x="1917982" y="100643"/>
            <a:ext cx="6120880" cy="1015663"/>
          </a:xfrm>
          <a:prstGeom prst="rect">
            <a:avLst/>
          </a:prstGeom>
          <a:noFill/>
        </p:spPr>
        <p:txBody>
          <a:bodyPr wrap="square">
            <a:spAutoFit/>
          </a:bodyPr>
          <a:lstStyle/>
          <a:p>
            <a:pPr marL="0" indent="0">
              <a:buNone/>
            </a:pPr>
            <a:r>
              <a:rPr lang="zh-CN" altLang="en-US" sz="4000" b="1" dirty="0">
                <a:latin typeface="Microsoft YaHei" charset="-122"/>
                <a:ea typeface="Microsoft YaHei" charset="-122"/>
              </a:rPr>
              <a:t>研究结果</a:t>
            </a:r>
            <a:endParaRPr lang="en-US" altLang="zh-CN" sz="4000" b="1" dirty="0">
              <a:latin typeface="Microsoft YaHei" charset="-122"/>
              <a:ea typeface="Microsoft YaHei" charset="-122"/>
            </a:endParaRPr>
          </a:p>
          <a:p>
            <a:pPr marL="0" indent="0">
              <a:buNone/>
            </a:pPr>
            <a:r>
              <a:rPr lang="en-US" altLang="zh-CN" sz="2000" dirty="0">
                <a:solidFill>
                  <a:schemeClr val="bg2">
                    <a:lumMod val="75000"/>
                  </a:schemeClr>
                </a:solidFill>
                <a:latin typeface="Microsoft YaHei" charset="-122"/>
                <a:ea typeface="Microsoft YaHei" charset="-122"/>
              </a:rPr>
              <a:t>Results </a:t>
            </a:r>
          </a:p>
        </p:txBody>
      </p:sp>
    </p:spTree>
    <p:extLst>
      <p:ext uri="{BB962C8B-B14F-4D97-AF65-F5344CB8AC3E}">
        <p14:creationId xmlns:p14="http://schemas.microsoft.com/office/powerpoint/2010/main" val="579905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640C23F-A6B6-4E4A-B5BF-F168AA77CA82}"/>
              </a:ext>
            </a:extLst>
          </p:cNvPr>
          <p:cNvSpPr/>
          <p:nvPr/>
        </p:nvSpPr>
        <p:spPr>
          <a:xfrm>
            <a:off x="10274018" y="0"/>
            <a:ext cx="1917982" cy="6858000"/>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5366838-78F9-439C-B6E3-530D9A4C0D84}"/>
              </a:ext>
            </a:extLst>
          </p:cNvPr>
          <p:cNvSpPr txBox="1"/>
          <p:nvPr/>
        </p:nvSpPr>
        <p:spPr>
          <a:xfrm>
            <a:off x="10274018" y="1035629"/>
            <a:ext cx="1917982" cy="3539430"/>
          </a:xfrm>
          <a:prstGeom prst="rect">
            <a:avLst/>
          </a:prstGeom>
          <a:noFill/>
        </p:spPr>
        <p:txBody>
          <a:bodyPr wrap="square">
            <a:spAutoFit/>
          </a:bodyPr>
          <a:lstStyle/>
          <a:p>
            <a:pPr marL="0" indent="0">
              <a:lnSpc>
                <a:spcPct val="100000"/>
              </a:lnSpc>
              <a:buNone/>
            </a:pPr>
            <a:r>
              <a:rPr lang="zh-CN" altLang="en-US" sz="3200" dirty="0">
                <a:solidFill>
                  <a:schemeClr val="bg2">
                    <a:lumMod val="75000"/>
                  </a:schemeClr>
                </a:solidFill>
                <a:latin typeface="Microsoft YaHei" charset="-122"/>
                <a:ea typeface="Microsoft YaHei" charset="-122"/>
              </a:rPr>
              <a:t>背景意义</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r>
              <a:rPr lang="zh-CN" altLang="en-US" sz="3200" dirty="0">
                <a:solidFill>
                  <a:schemeClr val="bg2">
                    <a:lumMod val="75000"/>
                  </a:schemeClr>
                </a:solidFill>
                <a:latin typeface="Microsoft YaHei" charset="-122"/>
                <a:ea typeface="Microsoft YaHei" charset="-122"/>
              </a:rPr>
              <a:t>研究方法</a:t>
            </a:r>
            <a:endParaRPr lang="en-US" altLang="zh-CN" sz="3200" dirty="0">
              <a:solidFill>
                <a:schemeClr val="bg2">
                  <a:lumMod val="75000"/>
                </a:schemeClr>
              </a:solidFill>
              <a:latin typeface="Microsoft YaHei" charset="-122"/>
              <a:ea typeface="Microsoft YaHei" charset="-122"/>
            </a:endParaRPr>
          </a:p>
          <a:p>
            <a:pPr marL="0" indent="0">
              <a:buNone/>
            </a:pPr>
            <a:endParaRPr lang="en-US" altLang="zh-CN" sz="3200" dirty="0">
              <a:solidFill>
                <a:schemeClr val="bg2">
                  <a:lumMod val="75000"/>
                </a:schemeClr>
              </a:solidFill>
              <a:latin typeface="Microsoft YaHei" charset="-122"/>
              <a:ea typeface="Microsoft YaHei" charset="-122"/>
            </a:endParaRPr>
          </a:p>
          <a:p>
            <a:pPr marL="0" indent="0">
              <a:buNone/>
            </a:pPr>
            <a:r>
              <a:rPr lang="zh-CN" altLang="en-US" sz="3200" dirty="0">
                <a:latin typeface="Microsoft YaHei" charset="-122"/>
                <a:ea typeface="Microsoft YaHei" charset="-122"/>
              </a:rPr>
              <a:t>研究结论</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r>
              <a:rPr lang="zh-CN" altLang="en-US" sz="3200" dirty="0">
                <a:solidFill>
                  <a:schemeClr val="bg2">
                    <a:lumMod val="75000"/>
                  </a:schemeClr>
                </a:solidFill>
                <a:latin typeface="Microsoft YaHei" charset="-122"/>
                <a:ea typeface="Microsoft YaHei" charset="-122"/>
              </a:rPr>
              <a:t>主要贡献</a:t>
            </a:r>
          </a:p>
        </p:txBody>
      </p:sp>
      <p:pic>
        <p:nvPicPr>
          <p:cNvPr id="19" name="内容占位符 5">
            <a:extLst>
              <a:ext uri="{FF2B5EF4-FFF2-40B4-BE49-F238E27FC236}">
                <a16:creationId xmlns:a16="http://schemas.microsoft.com/office/drawing/2014/main" id="{2E33EAB0-48DF-46C5-902D-3AE7CFED5D58}"/>
              </a:ext>
            </a:extLst>
          </p:cNvPr>
          <p:cNvPicPr>
            <a:picLocks noChangeAspect="1"/>
          </p:cNvPicPr>
          <p:nvPr/>
        </p:nvPicPr>
        <p:blipFill rotWithShape="1">
          <a:blip r:embed="rId3">
            <a:extLst>
              <a:ext uri="{28A0092B-C50C-407E-A947-70E740481C1C}">
                <a14:useLocalDpi xmlns:a14="http://schemas.microsoft.com/office/drawing/2010/main" val="0"/>
              </a:ext>
            </a:extLst>
          </a:blip>
          <a:srcRect l="13324" t="13345" r="17034" b="12535"/>
          <a:stretch/>
        </p:blipFill>
        <p:spPr>
          <a:xfrm>
            <a:off x="45064" y="0"/>
            <a:ext cx="1808042" cy="1139499"/>
          </a:xfrm>
          <a:prstGeom prst="rect">
            <a:avLst/>
          </a:prstGeom>
        </p:spPr>
      </p:pic>
      <p:sp>
        <p:nvSpPr>
          <p:cNvPr id="6" name="文本框 5">
            <a:extLst>
              <a:ext uri="{FF2B5EF4-FFF2-40B4-BE49-F238E27FC236}">
                <a16:creationId xmlns:a16="http://schemas.microsoft.com/office/drawing/2014/main" id="{D88D981C-04DA-40B3-B7CC-3D2ADD8146BC}"/>
              </a:ext>
            </a:extLst>
          </p:cNvPr>
          <p:cNvSpPr txBox="1"/>
          <p:nvPr/>
        </p:nvSpPr>
        <p:spPr>
          <a:xfrm>
            <a:off x="1917982" y="100643"/>
            <a:ext cx="6120880" cy="1015663"/>
          </a:xfrm>
          <a:prstGeom prst="rect">
            <a:avLst/>
          </a:prstGeom>
          <a:noFill/>
        </p:spPr>
        <p:txBody>
          <a:bodyPr wrap="square">
            <a:spAutoFit/>
          </a:bodyPr>
          <a:lstStyle/>
          <a:p>
            <a:pPr marL="0" indent="0">
              <a:buNone/>
            </a:pPr>
            <a:r>
              <a:rPr lang="zh-CN" altLang="en-US" sz="4000" b="1" dirty="0">
                <a:latin typeface="Microsoft YaHei" charset="-122"/>
                <a:ea typeface="Microsoft YaHei" charset="-122"/>
              </a:rPr>
              <a:t>研究结论</a:t>
            </a:r>
            <a:endParaRPr lang="en-US" altLang="zh-CN" sz="4000" b="1" dirty="0">
              <a:latin typeface="Microsoft YaHei" charset="-122"/>
              <a:ea typeface="Microsoft YaHei" charset="-122"/>
            </a:endParaRPr>
          </a:p>
          <a:p>
            <a:pPr marL="0" indent="0">
              <a:buNone/>
            </a:pPr>
            <a:r>
              <a:rPr lang="en-US" altLang="zh-CN" sz="2000" dirty="0">
                <a:solidFill>
                  <a:schemeClr val="bg2">
                    <a:lumMod val="75000"/>
                  </a:schemeClr>
                </a:solidFill>
                <a:latin typeface="Microsoft YaHei" charset="-122"/>
                <a:ea typeface="Microsoft YaHei" charset="-122"/>
              </a:rPr>
              <a:t>Conclusions </a:t>
            </a:r>
          </a:p>
        </p:txBody>
      </p:sp>
      <p:sp>
        <p:nvSpPr>
          <p:cNvPr id="11" name="文本框 10">
            <a:extLst>
              <a:ext uri="{FF2B5EF4-FFF2-40B4-BE49-F238E27FC236}">
                <a16:creationId xmlns:a16="http://schemas.microsoft.com/office/drawing/2014/main" id="{F2B7E329-5A5B-42C4-8F1E-E5918EC63D5C}"/>
              </a:ext>
            </a:extLst>
          </p:cNvPr>
          <p:cNvSpPr txBox="1"/>
          <p:nvPr/>
        </p:nvSpPr>
        <p:spPr>
          <a:xfrm>
            <a:off x="143276" y="1139499"/>
            <a:ext cx="4835146" cy="2444067"/>
          </a:xfrm>
          <a:prstGeom prst="rect">
            <a:avLst/>
          </a:prstGeom>
          <a:noFill/>
        </p:spPr>
        <p:txBody>
          <a:bodyPr wrap="square" rtlCol="0">
            <a:spAutoFit/>
          </a:bodyPr>
          <a:lstStyle/>
          <a:p>
            <a:pPr marL="285750" indent="-285750">
              <a:spcAft>
                <a:spcPts val="1800"/>
              </a:spcAft>
              <a:buFont typeface="Wingdings" pitchFamily="2" charset="2"/>
              <a:buChar char="Ø"/>
            </a:pPr>
            <a:r>
              <a:rPr lang="zh-CN" altLang="en-US" b="1" dirty="0">
                <a:latin typeface="Microsoft YaHei" charset="-122"/>
                <a:ea typeface="Microsoft YaHei" charset="-122"/>
              </a:rPr>
              <a:t>预测结果</a:t>
            </a:r>
            <a:endParaRPr lang="en-US" altLang="zh-CN" b="1"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空间格局东高西低</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北方地区增速高于南方地区</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欠发达地区污泥增长迅速</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北京是唯一出现负增长的区域</a:t>
            </a:r>
            <a:endParaRPr lang="en-US" altLang="zh-CN" dirty="0">
              <a:latin typeface="Microsoft YaHei" charset="-122"/>
              <a:ea typeface="Microsoft YaHei" charset="-122"/>
            </a:endParaRPr>
          </a:p>
        </p:txBody>
      </p:sp>
      <p:pic>
        <p:nvPicPr>
          <p:cNvPr id="13" name="图片 12">
            <a:extLst>
              <a:ext uri="{FF2B5EF4-FFF2-40B4-BE49-F238E27FC236}">
                <a16:creationId xmlns:a16="http://schemas.microsoft.com/office/drawing/2014/main" id="{66B24E8E-6B2F-4AAE-8CE1-823ADAB0589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703423" y="32300"/>
            <a:ext cx="5570595" cy="6577820"/>
          </a:xfrm>
          <a:prstGeom prst="rect">
            <a:avLst/>
          </a:prstGeom>
          <a:noFill/>
          <a:ln>
            <a:noFill/>
          </a:ln>
        </p:spPr>
      </p:pic>
      <p:sp>
        <p:nvSpPr>
          <p:cNvPr id="16" name="文本框 15">
            <a:extLst>
              <a:ext uri="{FF2B5EF4-FFF2-40B4-BE49-F238E27FC236}">
                <a16:creationId xmlns:a16="http://schemas.microsoft.com/office/drawing/2014/main" id="{69017176-EACA-4D11-B0E7-424AD934DB59}"/>
              </a:ext>
            </a:extLst>
          </p:cNvPr>
          <p:cNvSpPr txBox="1"/>
          <p:nvPr/>
        </p:nvSpPr>
        <p:spPr>
          <a:xfrm>
            <a:off x="6236335" y="6571784"/>
            <a:ext cx="3331116" cy="253916"/>
          </a:xfrm>
          <a:prstGeom prst="rect">
            <a:avLst/>
          </a:prstGeom>
          <a:noFill/>
        </p:spPr>
        <p:txBody>
          <a:bodyPr wrap="square">
            <a:spAutoFit/>
          </a:bodyPr>
          <a:lstStyle/>
          <a:p>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2100</a:t>
            </a:r>
            <a:r>
              <a:rPr lang="zh-CN" altLang="en-US" sz="1050" kern="100" dirty="0">
                <a:effectLst/>
                <a:latin typeface="黑体" panose="02010609060101010101" pitchFamily="49" charset="-122"/>
                <a:ea typeface="黑体" panose="02010609060101010101" pitchFamily="49" charset="-122"/>
                <a:cs typeface="Times New Roman" panose="02020603050405020304" pitchFamily="18" charset="0"/>
              </a:rPr>
              <a:t>年不同</a:t>
            </a:r>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SSP</a:t>
            </a:r>
            <a:r>
              <a:rPr lang="zh-CN" altLang="en-US" sz="1050" kern="100" dirty="0">
                <a:effectLst/>
                <a:latin typeface="黑体" panose="02010609060101010101" pitchFamily="49" charset="-122"/>
                <a:ea typeface="黑体" panose="02010609060101010101" pitchFamily="49" charset="-122"/>
                <a:cs typeface="Times New Roman" panose="02020603050405020304" pitchFamily="18" charset="0"/>
              </a:rPr>
              <a:t>情境下全国分省污泥产量增长倍数</a:t>
            </a:r>
            <a:endParaRPr lang="zh-CN" altLang="en-US" sz="105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36407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640C23F-A6B6-4E4A-B5BF-F168AA77CA82}"/>
              </a:ext>
            </a:extLst>
          </p:cNvPr>
          <p:cNvSpPr/>
          <p:nvPr/>
        </p:nvSpPr>
        <p:spPr>
          <a:xfrm>
            <a:off x="10274018" y="0"/>
            <a:ext cx="1917982" cy="6858000"/>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5366838-78F9-439C-B6E3-530D9A4C0D84}"/>
              </a:ext>
            </a:extLst>
          </p:cNvPr>
          <p:cNvSpPr txBox="1"/>
          <p:nvPr/>
        </p:nvSpPr>
        <p:spPr>
          <a:xfrm>
            <a:off x="10274018" y="1035629"/>
            <a:ext cx="1917982" cy="3539430"/>
          </a:xfrm>
          <a:prstGeom prst="rect">
            <a:avLst/>
          </a:prstGeom>
          <a:noFill/>
        </p:spPr>
        <p:txBody>
          <a:bodyPr wrap="square">
            <a:spAutoFit/>
          </a:bodyPr>
          <a:lstStyle/>
          <a:p>
            <a:pPr marL="0" indent="0">
              <a:lnSpc>
                <a:spcPct val="100000"/>
              </a:lnSpc>
              <a:buNone/>
            </a:pPr>
            <a:r>
              <a:rPr lang="zh-CN" altLang="en-US" sz="3200" dirty="0">
                <a:solidFill>
                  <a:schemeClr val="bg2">
                    <a:lumMod val="75000"/>
                  </a:schemeClr>
                </a:solidFill>
                <a:latin typeface="Microsoft YaHei" charset="-122"/>
                <a:ea typeface="Microsoft YaHei" charset="-122"/>
              </a:rPr>
              <a:t>背景意义</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r>
              <a:rPr lang="zh-CN" altLang="en-US" sz="3200" dirty="0">
                <a:solidFill>
                  <a:schemeClr val="bg2">
                    <a:lumMod val="75000"/>
                  </a:schemeClr>
                </a:solidFill>
                <a:latin typeface="Microsoft YaHei" charset="-122"/>
                <a:ea typeface="Microsoft YaHei" charset="-122"/>
              </a:rPr>
              <a:t>研究方法</a:t>
            </a:r>
            <a:endParaRPr lang="en-US" altLang="zh-CN" sz="3200" dirty="0">
              <a:solidFill>
                <a:schemeClr val="bg2">
                  <a:lumMod val="75000"/>
                </a:schemeClr>
              </a:solidFill>
              <a:latin typeface="Microsoft YaHei" charset="-122"/>
              <a:ea typeface="Microsoft YaHei" charset="-122"/>
            </a:endParaRPr>
          </a:p>
          <a:p>
            <a:pPr marL="0" indent="0">
              <a:buNone/>
            </a:pPr>
            <a:endParaRPr lang="en-US" altLang="zh-CN" sz="3200" dirty="0">
              <a:solidFill>
                <a:schemeClr val="bg2">
                  <a:lumMod val="75000"/>
                </a:schemeClr>
              </a:solidFill>
              <a:latin typeface="Microsoft YaHei" charset="-122"/>
              <a:ea typeface="Microsoft YaHei" charset="-122"/>
            </a:endParaRPr>
          </a:p>
          <a:p>
            <a:pPr marL="0" indent="0">
              <a:buNone/>
            </a:pPr>
            <a:r>
              <a:rPr lang="zh-CN" altLang="en-US" sz="3200" dirty="0">
                <a:latin typeface="Microsoft YaHei" charset="-122"/>
                <a:ea typeface="Microsoft YaHei" charset="-122"/>
              </a:rPr>
              <a:t>研究结论</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r>
              <a:rPr lang="zh-CN" altLang="en-US" sz="3200" dirty="0">
                <a:solidFill>
                  <a:schemeClr val="bg2">
                    <a:lumMod val="75000"/>
                  </a:schemeClr>
                </a:solidFill>
                <a:latin typeface="Microsoft YaHei" charset="-122"/>
                <a:ea typeface="Microsoft YaHei" charset="-122"/>
              </a:rPr>
              <a:t>主要贡献</a:t>
            </a:r>
          </a:p>
        </p:txBody>
      </p:sp>
      <p:pic>
        <p:nvPicPr>
          <p:cNvPr id="19" name="内容占位符 5">
            <a:extLst>
              <a:ext uri="{FF2B5EF4-FFF2-40B4-BE49-F238E27FC236}">
                <a16:creationId xmlns:a16="http://schemas.microsoft.com/office/drawing/2014/main" id="{2E33EAB0-48DF-46C5-902D-3AE7CFED5D58}"/>
              </a:ext>
            </a:extLst>
          </p:cNvPr>
          <p:cNvPicPr>
            <a:picLocks noChangeAspect="1"/>
          </p:cNvPicPr>
          <p:nvPr/>
        </p:nvPicPr>
        <p:blipFill rotWithShape="1">
          <a:blip r:embed="rId3">
            <a:extLst>
              <a:ext uri="{28A0092B-C50C-407E-A947-70E740481C1C}">
                <a14:useLocalDpi xmlns:a14="http://schemas.microsoft.com/office/drawing/2010/main" val="0"/>
              </a:ext>
            </a:extLst>
          </a:blip>
          <a:srcRect l="13324" t="13345" r="17034" b="12535"/>
          <a:stretch/>
        </p:blipFill>
        <p:spPr>
          <a:xfrm>
            <a:off x="45064" y="0"/>
            <a:ext cx="1808042" cy="1139499"/>
          </a:xfrm>
          <a:prstGeom prst="rect">
            <a:avLst/>
          </a:prstGeom>
        </p:spPr>
      </p:pic>
      <p:sp>
        <p:nvSpPr>
          <p:cNvPr id="6" name="文本框 5">
            <a:extLst>
              <a:ext uri="{FF2B5EF4-FFF2-40B4-BE49-F238E27FC236}">
                <a16:creationId xmlns:a16="http://schemas.microsoft.com/office/drawing/2014/main" id="{D88D981C-04DA-40B3-B7CC-3D2ADD8146BC}"/>
              </a:ext>
            </a:extLst>
          </p:cNvPr>
          <p:cNvSpPr txBox="1"/>
          <p:nvPr/>
        </p:nvSpPr>
        <p:spPr>
          <a:xfrm>
            <a:off x="1917982" y="100643"/>
            <a:ext cx="6120880" cy="1015663"/>
          </a:xfrm>
          <a:prstGeom prst="rect">
            <a:avLst/>
          </a:prstGeom>
          <a:noFill/>
        </p:spPr>
        <p:txBody>
          <a:bodyPr wrap="square">
            <a:spAutoFit/>
          </a:bodyPr>
          <a:lstStyle/>
          <a:p>
            <a:pPr marL="0" indent="0">
              <a:buNone/>
            </a:pPr>
            <a:r>
              <a:rPr lang="zh-CN" altLang="en-US" sz="4000" b="1" dirty="0">
                <a:latin typeface="Microsoft YaHei" charset="-122"/>
                <a:ea typeface="Microsoft YaHei" charset="-122"/>
              </a:rPr>
              <a:t>研究结论</a:t>
            </a:r>
            <a:endParaRPr lang="en-US" altLang="zh-CN" sz="4000" b="1" dirty="0">
              <a:latin typeface="Microsoft YaHei" charset="-122"/>
              <a:ea typeface="Microsoft YaHei" charset="-122"/>
            </a:endParaRPr>
          </a:p>
          <a:p>
            <a:pPr marL="0" indent="0">
              <a:buNone/>
            </a:pPr>
            <a:r>
              <a:rPr lang="en-US" altLang="zh-CN" sz="2000" dirty="0">
                <a:solidFill>
                  <a:schemeClr val="bg2">
                    <a:lumMod val="75000"/>
                  </a:schemeClr>
                </a:solidFill>
                <a:latin typeface="Microsoft YaHei" charset="-122"/>
                <a:ea typeface="Microsoft YaHei" charset="-122"/>
              </a:rPr>
              <a:t>Conclusions </a:t>
            </a:r>
          </a:p>
        </p:txBody>
      </p:sp>
      <p:pic>
        <p:nvPicPr>
          <p:cNvPr id="3" name="图片 2">
            <a:extLst>
              <a:ext uri="{FF2B5EF4-FFF2-40B4-BE49-F238E27FC236}">
                <a16:creationId xmlns:a16="http://schemas.microsoft.com/office/drawing/2014/main" id="{C7A4E1FD-CA95-4658-9674-137261EF4972}"/>
              </a:ext>
            </a:extLst>
          </p:cNvPr>
          <p:cNvPicPr>
            <a:picLocks noChangeAspect="1"/>
          </p:cNvPicPr>
          <p:nvPr/>
        </p:nvPicPr>
        <p:blipFill>
          <a:blip r:embed="rId4"/>
          <a:stretch>
            <a:fillRect/>
          </a:stretch>
        </p:blipFill>
        <p:spPr>
          <a:xfrm>
            <a:off x="290196" y="1275159"/>
            <a:ext cx="4556516" cy="4681694"/>
          </a:xfrm>
          <a:prstGeom prst="rect">
            <a:avLst/>
          </a:prstGeom>
        </p:spPr>
      </p:pic>
      <p:pic>
        <p:nvPicPr>
          <p:cNvPr id="5" name="图片 4">
            <a:extLst>
              <a:ext uri="{FF2B5EF4-FFF2-40B4-BE49-F238E27FC236}">
                <a16:creationId xmlns:a16="http://schemas.microsoft.com/office/drawing/2014/main" id="{B4E521D1-78FA-4090-95F5-9516B95363DB}"/>
              </a:ext>
            </a:extLst>
          </p:cNvPr>
          <p:cNvPicPr>
            <a:picLocks noChangeAspect="1"/>
          </p:cNvPicPr>
          <p:nvPr/>
        </p:nvPicPr>
        <p:blipFill>
          <a:blip r:embed="rId5"/>
          <a:stretch>
            <a:fillRect/>
          </a:stretch>
        </p:blipFill>
        <p:spPr>
          <a:xfrm>
            <a:off x="4596969" y="466353"/>
            <a:ext cx="4167900" cy="5925293"/>
          </a:xfrm>
          <a:prstGeom prst="rect">
            <a:avLst/>
          </a:prstGeom>
        </p:spPr>
      </p:pic>
      <p:pic>
        <p:nvPicPr>
          <p:cNvPr id="7" name="图片 6">
            <a:extLst>
              <a:ext uri="{FF2B5EF4-FFF2-40B4-BE49-F238E27FC236}">
                <a16:creationId xmlns:a16="http://schemas.microsoft.com/office/drawing/2014/main" id="{821BB743-9CC2-4F4C-AABA-9057D36C796B}"/>
              </a:ext>
            </a:extLst>
          </p:cNvPr>
          <p:cNvPicPr>
            <a:picLocks noChangeAspect="1"/>
          </p:cNvPicPr>
          <p:nvPr/>
        </p:nvPicPr>
        <p:blipFill>
          <a:blip r:embed="rId6"/>
          <a:stretch>
            <a:fillRect/>
          </a:stretch>
        </p:blipFill>
        <p:spPr>
          <a:xfrm>
            <a:off x="5582900" y="1275159"/>
            <a:ext cx="3524779" cy="5235636"/>
          </a:xfrm>
          <a:prstGeom prst="rect">
            <a:avLst/>
          </a:prstGeom>
        </p:spPr>
      </p:pic>
      <p:pic>
        <p:nvPicPr>
          <p:cNvPr id="8" name="图片 7">
            <a:extLst>
              <a:ext uri="{FF2B5EF4-FFF2-40B4-BE49-F238E27FC236}">
                <a16:creationId xmlns:a16="http://schemas.microsoft.com/office/drawing/2014/main" id="{63F7D2E3-CDE4-413E-AADE-CA74DFCDBCB9}"/>
              </a:ext>
            </a:extLst>
          </p:cNvPr>
          <p:cNvPicPr>
            <a:picLocks noChangeAspect="1"/>
          </p:cNvPicPr>
          <p:nvPr/>
        </p:nvPicPr>
        <p:blipFill>
          <a:blip r:embed="rId7"/>
          <a:stretch>
            <a:fillRect/>
          </a:stretch>
        </p:blipFill>
        <p:spPr>
          <a:xfrm>
            <a:off x="6447978" y="1710183"/>
            <a:ext cx="3186352" cy="4890905"/>
          </a:xfrm>
          <a:prstGeom prst="rect">
            <a:avLst/>
          </a:prstGeom>
        </p:spPr>
      </p:pic>
      <p:pic>
        <p:nvPicPr>
          <p:cNvPr id="9" name="图片 8">
            <a:extLst>
              <a:ext uri="{FF2B5EF4-FFF2-40B4-BE49-F238E27FC236}">
                <a16:creationId xmlns:a16="http://schemas.microsoft.com/office/drawing/2014/main" id="{596C3CF9-8396-45E5-B344-1ECAC1203EB1}"/>
              </a:ext>
            </a:extLst>
          </p:cNvPr>
          <p:cNvPicPr>
            <a:picLocks noChangeAspect="1"/>
          </p:cNvPicPr>
          <p:nvPr/>
        </p:nvPicPr>
        <p:blipFill>
          <a:blip r:embed="rId8"/>
          <a:stretch>
            <a:fillRect/>
          </a:stretch>
        </p:blipFill>
        <p:spPr>
          <a:xfrm>
            <a:off x="6812147" y="3102554"/>
            <a:ext cx="3469916" cy="3498534"/>
          </a:xfrm>
          <a:prstGeom prst="rect">
            <a:avLst/>
          </a:prstGeom>
        </p:spPr>
      </p:pic>
    </p:spTree>
    <p:extLst>
      <p:ext uri="{BB962C8B-B14F-4D97-AF65-F5344CB8AC3E}">
        <p14:creationId xmlns:p14="http://schemas.microsoft.com/office/powerpoint/2010/main" val="2771896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640C23F-A6B6-4E4A-B5BF-F168AA77CA82}"/>
              </a:ext>
            </a:extLst>
          </p:cNvPr>
          <p:cNvSpPr/>
          <p:nvPr/>
        </p:nvSpPr>
        <p:spPr>
          <a:xfrm>
            <a:off x="10274018" y="0"/>
            <a:ext cx="1917982" cy="6858000"/>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5366838-78F9-439C-B6E3-530D9A4C0D84}"/>
              </a:ext>
            </a:extLst>
          </p:cNvPr>
          <p:cNvSpPr txBox="1"/>
          <p:nvPr/>
        </p:nvSpPr>
        <p:spPr>
          <a:xfrm>
            <a:off x="10274018" y="1035629"/>
            <a:ext cx="1917982" cy="3539430"/>
          </a:xfrm>
          <a:prstGeom prst="rect">
            <a:avLst/>
          </a:prstGeom>
          <a:noFill/>
        </p:spPr>
        <p:txBody>
          <a:bodyPr wrap="square">
            <a:spAutoFit/>
          </a:bodyPr>
          <a:lstStyle/>
          <a:p>
            <a:pPr marL="0" indent="0">
              <a:lnSpc>
                <a:spcPct val="100000"/>
              </a:lnSpc>
              <a:buNone/>
            </a:pPr>
            <a:r>
              <a:rPr lang="zh-CN" altLang="en-US" sz="3200" dirty="0">
                <a:solidFill>
                  <a:schemeClr val="bg2">
                    <a:lumMod val="75000"/>
                  </a:schemeClr>
                </a:solidFill>
                <a:latin typeface="Microsoft YaHei" charset="-122"/>
                <a:ea typeface="Microsoft YaHei" charset="-122"/>
              </a:rPr>
              <a:t>背景意义</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r>
              <a:rPr lang="zh-CN" altLang="en-US" sz="3200" dirty="0">
                <a:solidFill>
                  <a:schemeClr val="bg2">
                    <a:lumMod val="75000"/>
                  </a:schemeClr>
                </a:solidFill>
                <a:latin typeface="Microsoft YaHei" charset="-122"/>
                <a:ea typeface="Microsoft YaHei" charset="-122"/>
              </a:rPr>
              <a:t>研究方法</a:t>
            </a:r>
            <a:endParaRPr lang="en-US" altLang="zh-CN" sz="3200" dirty="0">
              <a:solidFill>
                <a:schemeClr val="bg2">
                  <a:lumMod val="75000"/>
                </a:schemeClr>
              </a:solidFill>
              <a:latin typeface="Microsoft YaHei" charset="-122"/>
              <a:ea typeface="Microsoft YaHei" charset="-122"/>
            </a:endParaRPr>
          </a:p>
          <a:p>
            <a:pPr marL="0" indent="0">
              <a:buNone/>
            </a:pPr>
            <a:endParaRPr lang="en-US" altLang="zh-CN" sz="3200" dirty="0">
              <a:solidFill>
                <a:schemeClr val="bg2">
                  <a:lumMod val="75000"/>
                </a:schemeClr>
              </a:solidFill>
              <a:latin typeface="Microsoft YaHei" charset="-122"/>
              <a:ea typeface="Microsoft YaHei" charset="-122"/>
            </a:endParaRPr>
          </a:p>
          <a:p>
            <a:pPr marL="0" indent="0">
              <a:buNone/>
            </a:pPr>
            <a:r>
              <a:rPr lang="zh-CN" altLang="en-US" sz="3200" dirty="0">
                <a:latin typeface="Microsoft YaHei" charset="-122"/>
                <a:ea typeface="Microsoft YaHei" charset="-122"/>
              </a:rPr>
              <a:t>研究结论</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r>
              <a:rPr lang="zh-CN" altLang="en-US" sz="3200" dirty="0">
                <a:solidFill>
                  <a:schemeClr val="bg2">
                    <a:lumMod val="75000"/>
                  </a:schemeClr>
                </a:solidFill>
                <a:latin typeface="Microsoft YaHei" charset="-122"/>
                <a:ea typeface="Microsoft YaHei" charset="-122"/>
              </a:rPr>
              <a:t>主要贡献</a:t>
            </a:r>
          </a:p>
        </p:txBody>
      </p:sp>
      <p:pic>
        <p:nvPicPr>
          <p:cNvPr id="19" name="内容占位符 5">
            <a:extLst>
              <a:ext uri="{FF2B5EF4-FFF2-40B4-BE49-F238E27FC236}">
                <a16:creationId xmlns:a16="http://schemas.microsoft.com/office/drawing/2014/main" id="{2E33EAB0-48DF-46C5-902D-3AE7CFED5D58}"/>
              </a:ext>
            </a:extLst>
          </p:cNvPr>
          <p:cNvPicPr>
            <a:picLocks noChangeAspect="1"/>
          </p:cNvPicPr>
          <p:nvPr/>
        </p:nvPicPr>
        <p:blipFill rotWithShape="1">
          <a:blip r:embed="rId3">
            <a:extLst>
              <a:ext uri="{28A0092B-C50C-407E-A947-70E740481C1C}">
                <a14:useLocalDpi xmlns:a14="http://schemas.microsoft.com/office/drawing/2010/main" val="0"/>
              </a:ext>
            </a:extLst>
          </a:blip>
          <a:srcRect l="13324" t="13345" r="17034" b="12535"/>
          <a:stretch/>
        </p:blipFill>
        <p:spPr>
          <a:xfrm>
            <a:off x="45064" y="0"/>
            <a:ext cx="1808042" cy="1139499"/>
          </a:xfrm>
          <a:prstGeom prst="rect">
            <a:avLst/>
          </a:prstGeom>
        </p:spPr>
      </p:pic>
      <p:sp>
        <p:nvSpPr>
          <p:cNvPr id="6" name="文本框 5">
            <a:extLst>
              <a:ext uri="{FF2B5EF4-FFF2-40B4-BE49-F238E27FC236}">
                <a16:creationId xmlns:a16="http://schemas.microsoft.com/office/drawing/2014/main" id="{D88D981C-04DA-40B3-B7CC-3D2ADD8146BC}"/>
              </a:ext>
            </a:extLst>
          </p:cNvPr>
          <p:cNvSpPr txBox="1"/>
          <p:nvPr/>
        </p:nvSpPr>
        <p:spPr>
          <a:xfrm>
            <a:off x="1917982" y="100643"/>
            <a:ext cx="6120880" cy="1015663"/>
          </a:xfrm>
          <a:prstGeom prst="rect">
            <a:avLst/>
          </a:prstGeom>
          <a:noFill/>
        </p:spPr>
        <p:txBody>
          <a:bodyPr wrap="square">
            <a:spAutoFit/>
          </a:bodyPr>
          <a:lstStyle/>
          <a:p>
            <a:pPr marL="0" indent="0">
              <a:buNone/>
            </a:pPr>
            <a:r>
              <a:rPr lang="zh-CN" altLang="en-US" sz="4000" b="1" dirty="0">
                <a:latin typeface="Microsoft YaHei" charset="-122"/>
                <a:ea typeface="Microsoft YaHei" charset="-122"/>
              </a:rPr>
              <a:t>研究结论</a:t>
            </a:r>
            <a:endParaRPr lang="en-US" altLang="zh-CN" sz="4000" b="1" dirty="0">
              <a:latin typeface="Microsoft YaHei" charset="-122"/>
              <a:ea typeface="Microsoft YaHei" charset="-122"/>
            </a:endParaRPr>
          </a:p>
          <a:p>
            <a:pPr marL="0" indent="0">
              <a:buNone/>
            </a:pPr>
            <a:r>
              <a:rPr lang="en-US" altLang="zh-CN" sz="2000" dirty="0">
                <a:solidFill>
                  <a:schemeClr val="bg2">
                    <a:lumMod val="75000"/>
                  </a:schemeClr>
                </a:solidFill>
                <a:latin typeface="Microsoft YaHei" charset="-122"/>
                <a:ea typeface="Microsoft YaHei" charset="-122"/>
              </a:rPr>
              <a:t>Conclusions </a:t>
            </a:r>
          </a:p>
        </p:txBody>
      </p:sp>
      <p:pic>
        <p:nvPicPr>
          <p:cNvPr id="5" name="图片 4">
            <a:extLst>
              <a:ext uri="{FF2B5EF4-FFF2-40B4-BE49-F238E27FC236}">
                <a16:creationId xmlns:a16="http://schemas.microsoft.com/office/drawing/2014/main" id="{9D68EA3D-2410-4C16-A5D4-005E8B0606AE}"/>
              </a:ext>
            </a:extLst>
          </p:cNvPr>
          <p:cNvPicPr>
            <a:picLocks noChangeAspect="1"/>
          </p:cNvPicPr>
          <p:nvPr/>
        </p:nvPicPr>
        <p:blipFill>
          <a:blip r:embed="rId4"/>
          <a:stretch>
            <a:fillRect/>
          </a:stretch>
        </p:blipFill>
        <p:spPr>
          <a:xfrm>
            <a:off x="150105" y="1221933"/>
            <a:ext cx="5115958" cy="5121739"/>
          </a:xfrm>
          <a:prstGeom prst="rect">
            <a:avLst/>
          </a:prstGeom>
        </p:spPr>
      </p:pic>
      <p:sp>
        <p:nvSpPr>
          <p:cNvPr id="11" name="文本框 10">
            <a:extLst>
              <a:ext uri="{FF2B5EF4-FFF2-40B4-BE49-F238E27FC236}">
                <a16:creationId xmlns:a16="http://schemas.microsoft.com/office/drawing/2014/main" id="{9C06421E-F124-448A-92AF-571CB4B96B1B}"/>
              </a:ext>
            </a:extLst>
          </p:cNvPr>
          <p:cNvSpPr txBox="1"/>
          <p:nvPr/>
        </p:nvSpPr>
        <p:spPr>
          <a:xfrm>
            <a:off x="5465362" y="194019"/>
            <a:ext cx="4808655" cy="6801862"/>
          </a:xfrm>
          <a:prstGeom prst="rect">
            <a:avLst/>
          </a:prstGeom>
          <a:noFill/>
        </p:spPr>
        <p:txBody>
          <a:bodyPr wrap="square" rtlCol="0">
            <a:spAutoFit/>
          </a:bodyPr>
          <a:lstStyle/>
          <a:p>
            <a:pPr marL="285750" indent="-285750">
              <a:spcAft>
                <a:spcPts val="1800"/>
              </a:spcAft>
              <a:buFont typeface="Wingdings" pitchFamily="2" charset="2"/>
              <a:buChar char="Ø"/>
            </a:pPr>
            <a:r>
              <a:rPr lang="en-US" altLang="zh-CN" b="1" dirty="0">
                <a:latin typeface="Microsoft YaHei" charset="-122"/>
                <a:ea typeface="Microsoft YaHei" charset="-122"/>
              </a:rPr>
              <a:t>SSP1</a:t>
            </a:r>
            <a:r>
              <a:rPr lang="zh-CN" altLang="en-US" b="1" dirty="0">
                <a:latin typeface="Microsoft YaHei" charset="-122"/>
                <a:ea typeface="Microsoft YaHei" charset="-122"/>
              </a:rPr>
              <a:t>：可持续发展路径（</a:t>
            </a:r>
            <a:r>
              <a:rPr lang="en-US" altLang="zh-CN" sz="1800" b="1" dirty="0">
                <a:effectLst/>
                <a:latin typeface="Times New Roman" panose="02020603050405020304" pitchFamily="18" charset="0"/>
                <a:ea typeface="Times New Roman" panose="02020603050405020304" pitchFamily="18" charset="0"/>
              </a:rPr>
              <a:t>Sustainability</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尽快实现可持续道路与千年目标</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污泥减排压力最小</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en-US" altLang="zh-CN" b="1" dirty="0">
                <a:latin typeface="Microsoft YaHei" charset="-122"/>
                <a:ea typeface="Microsoft YaHei" charset="-122"/>
              </a:rPr>
              <a:t>SSP2</a:t>
            </a:r>
            <a:r>
              <a:rPr lang="zh-CN" altLang="en-US" b="1" dirty="0">
                <a:latin typeface="Microsoft YaHei" charset="-122"/>
                <a:ea typeface="Microsoft YaHei" charset="-122"/>
              </a:rPr>
              <a:t>：中间路径（</a:t>
            </a:r>
            <a:r>
              <a:rPr lang="en-US" altLang="zh-CN" sz="1800" b="1" dirty="0">
                <a:effectLst/>
                <a:latin typeface="Times New Roman" panose="02020603050405020304" pitchFamily="18" charset="0"/>
                <a:ea typeface="Times New Roman" panose="02020603050405020304" pitchFamily="18" charset="0"/>
              </a:rPr>
              <a:t>Middle</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维持现状</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污泥发展与历史趋势类似</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en-US" altLang="zh-CN" b="1" dirty="0">
                <a:latin typeface="Microsoft YaHei" charset="-122"/>
                <a:ea typeface="Microsoft YaHei" charset="-122"/>
              </a:rPr>
              <a:t>SSP3</a:t>
            </a:r>
            <a:r>
              <a:rPr lang="zh-CN" altLang="en-US" b="1" dirty="0">
                <a:latin typeface="Microsoft YaHei" charset="-122"/>
                <a:ea typeface="Microsoft YaHei" charset="-122"/>
              </a:rPr>
              <a:t>：区域竞争路径（</a:t>
            </a:r>
            <a:r>
              <a:rPr lang="en-US" altLang="zh-CN" sz="1800" b="1" dirty="0">
                <a:effectLst/>
                <a:latin typeface="Times New Roman" panose="02020603050405020304" pitchFamily="18" charset="0"/>
                <a:ea typeface="Times New Roman" panose="02020603050405020304" pitchFamily="18" charset="0"/>
              </a:rPr>
              <a:t>Regional Rivalry</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区域竞争</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前期增速迅猛，适应难度大</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en-US" altLang="zh-CN" b="1" dirty="0">
                <a:latin typeface="Microsoft YaHei" charset="-122"/>
                <a:ea typeface="Microsoft YaHei" charset="-122"/>
              </a:rPr>
              <a:t>SSP4</a:t>
            </a:r>
            <a:r>
              <a:rPr lang="zh-CN" altLang="en-US" b="1" dirty="0">
                <a:latin typeface="Microsoft YaHei" charset="-122"/>
                <a:ea typeface="Microsoft YaHei" charset="-122"/>
              </a:rPr>
              <a:t>：不均衡路径（</a:t>
            </a:r>
            <a:r>
              <a:rPr lang="en-US" altLang="zh-CN" b="1" dirty="0">
                <a:latin typeface="Times New Roman" panose="02020603050405020304" pitchFamily="18" charset="0"/>
                <a:ea typeface="Microsoft YaHei" charset="-122"/>
              </a:rPr>
              <a:t>Inequality</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区域发展不均</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重点关注区域差异</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en-US" altLang="zh-CN" b="1" dirty="0">
                <a:latin typeface="Microsoft YaHei" charset="-122"/>
                <a:ea typeface="Microsoft YaHei" charset="-122"/>
              </a:rPr>
              <a:t>SSP5</a:t>
            </a:r>
            <a:r>
              <a:rPr lang="zh-CN" altLang="en-US" b="1" dirty="0">
                <a:latin typeface="Microsoft YaHei" charset="-122"/>
                <a:ea typeface="Microsoft YaHei" charset="-122"/>
              </a:rPr>
              <a:t>：基于化石燃料路径（</a:t>
            </a:r>
            <a:r>
              <a:rPr lang="en-US" altLang="zh-CN" sz="1800" b="1" dirty="0">
                <a:effectLst/>
                <a:latin typeface="Times New Roman" panose="02020603050405020304" pitchFamily="18" charset="0"/>
                <a:ea typeface="Times New Roman" panose="02020603050405020304" pitchFamily="18" charset="0"/>
              </a:rPr>
              <a:t>Fossil-fueled</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发展经济，不考虑环境后果</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污泥挑战严峻</a:t>
            </a:r>
            <a:endParaRPr lang="en-US" altLang="zh-CN" dirty="0">
              <a:latin typeface="Microsoft YaHei" charset="-122"/>
              <a:ea typeface="Microsoft YaHei" charset="-122"/>
            </a:endParaRPr>
          </a:p>
          <a:p>
            <a:pPr lvl="1">
              <a:spcAft>
                <a:spcPts val="600"/>
              </a:spcAft>
            </a:pPr>
            <a:endParaRPr lang="en-US" altLang="zh-CN" dirty="0">
              <a:latin typeface="Microsoft YaHei" charset="-122"/>
              <a:ea typeface="Microsoft YaHei" charset="-122"/>
            </a:endParaRPr>
          </a:p>
          <a:p>
            <a:pPr lvl="1">
              <a:spcAft>
                <a:spcPts val="600"/>
              </a:spcAft>
            </a:pPr>
            <a:endParaRPr lang="en-US" altLang="zh-CN" dirty="0">
              <a:latin typeface="Microsoft YaHei" charset="-122"/>
              <a:ea typeface="Microsoft YaHei" charset="-122"/>
            </a:endParaRPr>
          </a:p>
        </p:txBody>
      </p:sp>
      <p:sp>
        <p:nvSpPr>
          <p:cNvPr id="13" name="文本框 12">
            <a:extLst>
              <a:ext uri="{FF2B5EF4-FFF2-40B4-BE49-F238E27FC236}">
                <a16:creationId xmlns:a16="http://schemas.microsoft.com/office/drawing/2014/main" id="{05A8C53A-8EDD-489E-974F-35106957B8B5}"/>
              </a:ext>
            </a:extLst>
          </p:cNvPr>
          <p:cNvSpPr txBox="1"/>
          <p:nvPr/>
        </p:nvSpPr>
        <p:spPr>
          <a:xfrm>
            <a:off x="1066888" y="6342156"/>
            <a:ext cx="3331116" cy="253916"/>
          </a:xfrm>
          <a:prstGeom prst="rect">
            <a:avLst/>
          </a:prstGeom>
          <a:noFill/>
        </p:spPr>
        <p:txBody>
          <a:bodyPr wrap="square">
            <a:spAutoFit/>
          </a:bodyPr>
          <a:lstStyle/>
          <a:p>
            <a:r>
              <a:rPr lang="en-US" altLang="zh-CN" sz="1050" kern="100" dirty="0">
                <a:latin typeface="黑体" panose="02010609060101010101" pitchFamily="49" charset="-122"/>
                <a:ea typeface="黑体" panose="02010609060101010101" pitchFamily="49" charset="-122"/>
                <a:cs typeface="Times New Roman" panose="02020603050405020304" pitchFamily="18" charset="0"/>
              </a:rPr>
              <a:t>2040,2060,2080,2100</a:t>
            </a:r>
            <a:r>
              <a:rPr lang="zh-CN" altLang="en-US" sz="1050" kern="100" dirty="0">
                <a:effectLst/>
                <a:latin typeface="黑体" panose="02010609060101010101" pitchFamily="49" charset="-122"/>
                <a:ea typeface="黑体" panose="02010609060101010101" pitchFamily="49" charset="-122"/>
                <a:cs typeface="Times New Roman" panose="02020603050405020304" pitchFamily="18" charset="0"/>
              </a:rPr>
              <a:t>年</a:t>
            </a:r>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SSP1</a:t>
            </a:r>
            <a:r>
              <a:rPr lang="zh-CN" altLang="en-US" sz="1050" kern="100" dirty="0">
                <a:effectLst/>
                <a:latin typeface="黑体" panose="02010609060101010101" pitchFamily="49" charset="-122"/>
                <a:ea typeface="黑体" panose="02010609060101010101" pitchFamily="49" charset="-122"/>
                <a:cs typeface="Times New Roman" panose="02020603050405020304" pitchFamily="18" charset="0"/>
              </a:rPr>
              <a:t>情境下全国分省污泥产量</a:t>
            </a:r>
            <a:endParaRPr lang="zh-CN" altLang="en-US" sz="105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26122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640C23F-A6B6-4E4A-B5BF-F168AA77CA82}"/>
              </a:ext>
            </a:extLst>
          </p:cNvPr>
          <p:cNvSpPr/>
          <p:nvPr/>
        </p:nvSpPr>
        <p:spPr>
          <a:xfrm>
            <a:off x="10274018" y="0"/>
            <a:ext cx="1917982" cy="6858000"/>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5366838-78F9-439C-B6E3-530D9A4C0D84}"/>
              </a:ext>
            </a:extLst>
          </p:cNvPr>
          <p:cNvSpPr txBox="1"/>
          <p:nvPr/>
        </p:nvSpPr>
        <p:spPr>
          <a:xfrm>
            <a:off x="10274018" y="1035629"/>
            <a:ext cx="1917982" cy="3539430"/>
          </a:xfrm>
          <a:prstGeom prst="rect">
            <a:avLst/>
          </a:prstGeom>
          <a:noFill/>
        </p:spPr>
        <p:txBody>
          <a:bodyPr wrap="square">
            <a:spAutoFit/>
          </a:bodyPr>
          <a:lstStyle/>
          <a:p>
            <a:pPr marL="0" indent="0">
              <a:lnSpc>
                <a:spcPct val="100000"/>
              </a:lnSpc>
              <a:buNone/>
            </a:pPr>
            <a:r>
              <a:rPr lang="zh-CN" altLang="en-US" sz="3200" dirty="0">
                <a:solidFill>
                  <a:schemeClr val="bg2">
                    <a:lumMod val="75000"/>
                  </a:schemeClr>
                </a:solidFill>
                <a:latin typeface="Microsoft YaHei" charset="-122"/>
                <a:ea typeface="Microsoft YaHei" charset="-122"/>
              </a:rPr>
              <a:t>背景意义</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r>
              <a:rPr lang="zh-CN" altLang="en-US" sz="3200" dirty="0">
                <a:solidFill>
                  <a:schemeClr val="bg2">
                    <a:lumMod val="75000"/>
                  </a:schemeClr>
                </a:solidFill>
                <a:latin typeface="Microsoft YaHei" charset="-122"/>
                <a:ea typeface="Microsoft YaHei" charset="-122"/>
              </a:rPr>
              <a:t>研究方法</a:t>
            </a:r>
            <a:endParaRPr lang="en-US" altLang="zh-CN" sz="3200" dirty="0">
              <a:solidFill>
                <a:schemeClr val="bg2">
                  <a:lumMod val="75000"/>
                </a:schemeClr>
              </a:solidFill>
              <a:latin typeface="Microsoft YaHei" charset="-122"/>
              <a:ea typeface="Microsoft YaHei" charset="-122"/>
            </a:endParaRPr>
          </a:p>
          <a:p>
            <a:pPr marL="0" indent="0">
              <a:buNone/>
            </a:pPr>
            <a:endParaRPr lang="en-US" altLang="zh-CN" sz="3200" dirty="0">
              <a:solidFill>
                <a:schemeClr val="bg2">
                  <a:lumMod val="75000"/>
                </a:schemeClr>
              </a:solidFill>
              <a:latin typeface="Microsoft YaHei" charset="-122"/>
              <a:ea typeface="Microsoft YaHei" charset="-122"/>
            </a:endParaRPr>
          </a:p>
          <a:p>
            <a:pPr marL="0" indent="0">
              <a:buNone/>
            </a:pPr>
            <a:r>
              <a:rPr lang="zh-CN" altLang="en-US" sz="3200" dirty="0">
                <a:latin typeface="Microsoft YaHei" charset="-122"/>
                <a:ea typeface="Microsoft YaHei" charset="-122"/>
              </a:rPr>
              <a:t>研究结论</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r>
              <a:rPr lang="zh-CN" altLang="en-US" sz="3200" dirty="0">
                <a:solidFill>
                  <a:schemeClr val="bg2">
                    <a:lumMod val="75000"/>
                  </a:schemeClr>
                </a:solidFill>
                <a:latin typeface="Microsoft YaHei" charset="-122"/>
                <a:ea typeface="Microsoft YaHei" charset="-122"/>
              </a:rPr>
              <a:t>主要贡献</a:t>
            </a:r>
          </a:p>
        </p:txBody>
      </p:sp>
      <p:pic>
        <p:nvPicPr>
          <p:cNvPr id="19" name="内容占位符 5">
            <a:extLst>
              <a:ext uri="{FF2B5EF4-FFF2-40B4-BE49-F238E27FC236}">
                <a16:creationId xmlns:a16="http://schemas.microsoft.com/office/drawing/2014/main" id="{2E33EAB0-48DF-46C5-902D-3AE7CFED5D58}"/>
              </a:ext>
            </a:extLst>
          </p:cNvPr>
          <p:cNvPicPr>
            <a:picLocks noChangeAspect="1"/>
          </p:cNvPicPr>
          <p:nvPr/>
        </p:nvPicPr>
        <p:blipFill rotWithShape="1">
          <a:blip r:embed="rId3">
            <a:extLst>
              <a:ext uri="{28A0092B-C50C-407E-A947-70E740481C1C}">
                <a14:useLocalDpi xmlns:a14="http://schemas.microsoft.com/office/drawing/2010/main" val="0"/>
              </a:ext>
            </a:extLst>
          </a:blip>
          <a:srcRect l="13324" t="13345" r="17034" b="12535"/>
          <a:stretch/>
        </p:blipFill>
        <p:spPr>
          <a:xfrm>
            <a:off x="45064" y="0"/>
            <a:ext cx="1808042" cy="1139499"/>
          </a:xfrm>
          <a:prstGeom prst="rect">
            <a:avLst/>
          </a:prstGeom>
        </p:spPr>
      </p:pic>
      <p:sp>
        <p:nvSpPr>
          <p:cNvPr id="6" name="文本框 5">
            <a:extLst>
              <a:ext uri="{FF2B5EF4-FFF2-40B4-BE49-F238E27FC236}">
                <a16:creationId xmlns:a16="http://schemas.microsoft.com/office/drawing/2014/main" id="{D88D981C-04DA-40B3-B7CC-3D2ADD8146BC}"/>
              </a:ext>
            </a:extLst>
          </p:cNvPr>
          <p:cNvSpPr txBox="1"/>
          <p:nvPr/>
        </p:nvSpPr>
        <p:spPr>
          <a:xfrm>
            <a:off x="1917982" y="100643"/>
            <a:ext cx="6120880" cy="1015663"/>
          </a:xfrm>
          <a:prstGeom prst="rect">
            <a:avLst/>
          </a:prstGeom>
          <a:noFill/>
        </p:spPr>
        <p:txBody>
          <a:bodyPr wrap="square">
            <a:spAutoFit/>
          </a:bodyPr>
          <a:lstStyle/>
          <a:p>
            <a:pPr marL="0" indent="0">
              <a:buNone/>
            </a:pPr>
            <a:r>
              <a:rPr lang="zh-CN" altLang="en-US" sz="4000" b="1" dirty="0">
                <a:latin typeface="Microsoft YaHei" charset="-122"/>
                <a:ea typeface="Microsoft YaHei" charset="-122"/>
              </a:rPr>
              <a:t>研究结论</a:t>
            </a:r>
            <a:endParaRPr lang="en-US" altLang="zh-CN" sz="4000" b="1" dirty="0">
              <a:latin typeface="Microsoft YaHei" charset="-122"/>
              <a:ea typeface="Microsoft YaHei" charset="-122"/>
            </a:endParaRPr>
          </a:p>
          <a:p>
            <a:pPr marL="0" indent="0">
              <a:buNone/>
            </a:pPr>
            <a:r>
              <a:rPr lang="en-US" altLang="zh-CN" sz="2000" dirty="0">
                <a:solidFill>
                  <a:schemeClr val="bg2">
                    <a:lumMod val="75000"/>
                  </a:schemeClr>
                </a:solidFill>
                <a:latin typeface="Microsoft YaHei" charset="-122"/>
                <a:ea typeface="Microsoft YaHei" charset="-122"/>
              </a:rPr>
              <a:t>Conclusions </a:t>
            </a:r>
          </a:p>
        </p:txBody>
      </p:sp>
      <p:sp>
        <p:nvSpPr>
          <p:cNvPr id="11" name="文本框 10">
            <a:extLst>
              <a:ext uri="{FF2B5EF4-FFF2-40B4-BE49-F238E27FC236}">
                <a16:creationId xmlns:a16="http://schemas.microsoft.com/office/drawing/2014/main" id="{9C06421E-F124-448A-92AF-571CB4B96B1B}"/>
              </a:ext>
            </a:extLst>
          </p:cNvPr>
          <p:cNvSpPr txBox="1"/>
          <p:nvPr/>
        </p:nvSpPr>
        <p:spPr>
          <a:xfrm>
            <a:off x="5465362" y="194019"/>
            <a:ext cx="4808655" cy="6801862"/>
          </a:xfrm>
          <a:prstGeom prst="rect">
            <a:avLst/>
          </a:prstGeom>
          <a:noFill/>
        </p:spPr>
        <p:txBody>
          <a:bodyPr wrap="square" rtlCol="0">
            <a:spAutoFit/>
          </a:bodyPr>
          <a:lstStyle/>
          <a:p>
            <a:pPr marL="285750" indent="-285750">
              <a:spcAft>
                <a:spcPts val="1800"/>
              </a:spcAft>
              <a:buFont typeface="Wingdings" pitchFamily="2" charset="2"/>
              <a:buChar char="Ø"/>
            </a:pPr>
            <a:r>
              <a:rPr lang="en-US" altLang="zh-CN" b="1" dirty="0">
                <a:latin typeface="Microsoft YaHei" charset="-122"/>
                <a:ea typeface="Microsoft YaHei" charset="-122"/>
              </a:rPr>
              <a:t>SSP1</a:t>
            </a:r>
            <a:r>
              <a:rPr lang="zh-CN" altLang="en-US" b="1" dirty="0">
                <a:latin typeface="Microsoft YaHei" charset="-122"/>
                <a:ea typeface="Microsoft YaHei" charset="-122"/>
              </a:rPr>
              <a:t>：可持续发展路径（</a:t>
            </a:r>
            <a:r>
              <a:rPr lang="en-US" altLang="zh-CN" sz="1800" b="1" dirty="0">
                <a:effectLst/>
                <a:latin typeface="Times New Roman" panose="02020603050405020304" pitchFamily="18" charset="0"/>
                <a:ea typeface="Times New Roman" panose="02020603050405020304" pitchFamily="18" charset="0"/>
              </a:rPr>
              <a:t>Sustainability</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尽快实现可持续道路与千年目标</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污泥减排压力最小</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en-US" altLang="zh-CN" b="1" dirty="0">
                <a:latin typeface="Microsoft YaHei" charset="-122"/>
                <a:ea typeface="Microsoft YaHei" charset="-122"/>
              </a:rPr>
              <a:t>SSP2</a:t>
            </a:r>
            <a:r>
              <a:rPr lang="zh-CN" altLang="en-US" b="1" dirty="0">
                <a:latin typeface="Microsoft YaHei" charset="-122"/>
                <a:ea typeface="Microsoft YaHei" charset="-122"/>
              </a:rPr>
              <a:t>：中间路径（</a:t>
            </a:r>
            <a:r>
              <a:rPr lang="en-US" altLang="zh-CN" sz="1800" b="1" dirty="0">
                <a:effectLst/>
                <a:latin typeface="Times New Roman" panose="02020603050405020304" pitchFamily="18" charset="0"/>
                <a:ea typeface="Times New Roman" panose="02020603050405020304" pitchFamily="18" charset="0"/>
              </a:rPr>
              <a:t>Middle</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维持现状</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污泥发展与历史趋势类似</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en-US" altLang="zh-CN" b="1" dirty="0">
                <a:latin typeface="Microsoft YaHei" charset="-122"/>
                <a:ea typeface="Microsoft YaHei" charset="-122"/>
              </a:rPr>
              <a:t>SSP3</a:t>
            </a:r>
            <a:r>
              <a:rPr lang="zh-CN" altLang="en-US" b="1" dirty="0">
                <a:latin typeface="Microsoft YaHei" charset="-122"/>
                <a:ea typeface="Microsoft YaHei" charset="-122"/>
              </a:rPr>
              <a:t>：区域竞争路径（</a:t>
            </a:r>
            <a:r>
              <a:rPr lang="en-US" altLang="zh-CN" sz="1800" b="1" dirty="0">
                <a:effectLst/>
                <a:latin typeface="Times New Roman" panose="02020603050405020304" pitchFamily="18" charset="0"/>
                <a:ea typeface="Times New Roman" panose="02020603050405020304" pitchFamily="18" charset="0"/>
              </a:rPr>
              <a:t>Regional Rivalry</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区域竞争</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前期增速迅猛，适应难度大</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en-US" altLang="zh-CN" b="1" dirty="0">
                <a:latin typeface="Microsoft YaHei" charset="-122"/>
                <a:ea typeface="Microsoft YaHei" charset="-122"/>
              </a:rPr>
              <a:t>SSP4</a:t>
            </a:r>
            <a:r>
              <a:rPr lang="zh-CN" altLang="en-US" b="1" dirty="0">
                <a:latin typeface="Microsoft YaHei" charset="-122"/>
                <a:ea typeface="Microsoft YaHei" charset="-122"/>
              </a:rPr>
              <a:t>：不均衡路径（</a:t>
            </a:r>
            <a:r>
              <a:rPr lang="en-US" altLang="zh-CN" b="1" dirty="0">
                <a:latin typeface="Times New Roman" panose="02020603050405020304" pitchFamily="18" charset="0"/>
                <a:ea typeface="Microsoft YaHei" charset="-122"/>
              </a:rPr>
              <a:t>Inequality</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区域发展不均</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重点关注区域差异</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en-US" altLang="zh-CN" b="1" dirty="0">
                <a:latin typeface="Microsoft YaHei" charset="-122"/>
                <a:ea typeface="Microsoft YaHei" charset="-122"/>
              </a:rPr>
              <a:t>SSP5</a:t>
            </a:r>
            <a:r>
              <a:rPr lang="zh-CN" altLang="en-US" b="1" dirty="0">
                <a:latin typeface="Microsoft YaHei" charset="-122"/>
                <a:ea typeface="Microsoft YaHei" charset="-122"/>
              </a:rPr>
              <a:t>：基于化石燃料路径（</a:t>
            </a:r>
            <a:r>
              <a:rPr lang="en-US" altLang="zh-CN" sz="1800" b="1" dirty="0">
                <a:effectLst/>
                <a:latin typeface="Times New Roman" panose="02020603050405020304" pitchFamily="18" charset="0"/>
                <a:ea typeface="Times New Roman" panose="02020603050405020304" pitchFamily="18" charset="0"/>
              </a:rPr>
              <a:t>Fossil-fueled</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发展经济，不考虑环境后果</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污泥挑战严峻</a:t>
            </a:r>
            <a:endParaRPr lang="en-US" altLang="zh-CN" dirty="0">
              <a:latin typeface="Microsoft YaHei" charset="-122"/>
              <a:ea typeface="Microsoft YaHei" charset="-122"/>
            </a:endParaRPr>
          </a:p>
          <a:p>
            <a:pPr lvl="1">
              <a:spcAft>
                <a:spcPts val="600"/>
              </a:spcAft>
            </a:pPr>
            <a:endParaRPr lang="en-US" altLang="zh-CN" dirty="0">
              <a:latin typeface="Microsoft YaHei" charset="-122"/>
              <a:ea typeface="Microsoft YaHei" charset="-122"/>
            </a:endParaRPr>
          </a:p>
          <a:p>
            <a:pPr lvl="1">
              <a:spcAft>
                <a:spcPts val="600"/>
              </a:spcAft>
            </a:pPr>
            <a:endParaRPr lang="en-US" altLang="zh-CN" dirty="0">
              <a:latin typeface="Microsoft YaHei" charset="-122"/>
              <a:ea typeface="Microsoft YaHei" charset="-122"/>
            </a:endParaRPr>
          </a:p>
        </p:txBody>
      </p:sp>
      <p:sp>
        <p:nvSpPr>
          <p:cNvPr id="13" name="文本框 12">
            <a:extLst>
              <a:ext uri="{FF2B5EF4-FFF2-40B4-BE49-F238E27FC236}">
                <a16:creationId xmlns:a16="http://schemas.microsoft.com/office/drawing/2014/main" id="{05A8C53A-8EDD-489E-974F-35106957B8B5}"/>
              </a:ext>
            </a:extLst>
          </p:cNvPr>
          <p:cNvSpPr txBox="1"/>
          <p:nvPr/>
        </p:nvSpPr>
        <p:spPr>
          <a:xfrm>
            <a:off x="1066888" y="6342156"/>
            <a:ext cx="3331116" cy="253916"/>
          </a:xfrm>
          <a:prstGeom prst="rect">
            <a:avLst/>
          </a:prstGeom>
          <a:noFill/>
        </p:spPr>
        <p:txBody>
          <a:bodyPr wrap="square">
            <a:spAutoFit/>
          </a:bodyPr>
          <a:lstStyle/>
          <a:p>
            <a:r>
              <a:rPr lang="en-US" altLang="zh-CN" sz="1050" kern="100" dirty="0">
                <a:latin typeface="黑体" panose="02010609060101010101" pitchFamily="49" charset="-122"/>
                <a:ea typeface="黑体" panose="02010609060101010101" pitchFamily="49" charset="-122"/>
                <a:cs typeface="Times New Roman" panose="02020603050405020304" pitchFamily="18" charset="0"/>
              </a:rPr>
              <a:t>2040,2060,2080,2100</a:t>
            </a:r>
            <a:r>
              <a:rPr lang="zh-CN" altLang="en-US" sz="1050" kern="100" dirty="0">
                <a:effectLst/>
                <a:latin typeface="黑体" panose="02010609060101010101" pitchFamily="49" charset="-122"/>
                <a:ea typeface="黑体" panose="02010609060101010101" pitchFamily="49" charset="-122"/>
                <a:cs typeface="Times New Roman" panose="02020603050405020304" pitchFamily="18" charset="0"/>
              </a:rPr>
              <a:t>年</a:t>
            </a:r>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SSP2</a:t>
            </a:r>
            <a:r>
              <a:rPr lang="zh-CN" altLang="en-US" sz="1050" kern="100" dirty="0">
                <a:effectLst/>
                <a:latin typeface="黑体" panose="02010609060101010101" pitchFamily="49" charset="-122"/>
                <a:ea typeface="黑体" panose="02010609060101010101" pitchFamily="49" charset="-122"/>
                <a:cs typeface="Times New Roman" panose="02020603050405020304" pitchFamily="18" charset="0"/>
              </a:rPr>
              <a:t>情境下全国分省污泥产量</a:t>
            </a:r>
            <a:endParaRPr lang="zh-CN" altLang="en-US" sz="1050" dirty="0">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id="{7B82D034-1ECA-40DA-BC47-5C0ECF86ED2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26459" y="1190069"/>
            <a:ext cx="5211974" cy="5124709"/>
          </a:xfrm>
          <a:prstGeom prst="rect">
            <a:avLst/>
          </a:prstGeom>
          <a:noFill/>
        </p:spPr>
      </p:pic>
    </p:spTree>
    <p:extLst>
      <p:ext uri="{BB962C8B-B14F-4D97-AF65-F5344CB8AC3E}">
        <p14:creationId xmlns:p14="http://schemas.microsoft.com/office/powerpoint/2010/main" val="1174748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640C23F-A6B6-4E4A-B5BF-F168AA77CA82}"/>
              </a:ext>
            </a:extLst>
          </p:cNvPr>
          <p:cNvSpPr/>
          <p:nvPr/>
        </p:nvSpPr>
        <p:spPr>
          <a:xfrm>
            <a:off x="10274018" y="0"/>
            <a:ext cx="1917982" cy="6858000"/>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5366838-78F9-439C-B6E3-530D9A4C0D84}"/>
              </a:ext>
            </a:extLst>
          </p:cNvPr>
          <p:cNvSpPr txBox="1"/>
          <p:nvPr/>
        </p:nvSpPr>
        <p:spPr>
          <a:xfrm>
            <a:off x="10274018" y="1035629"/>
            <a:ext cx="1917982" cy="3539430"/>
          </a:xfrm>
          <a:prstGeom prst="rect">
            <a:avLst/>
          </a:prstGeom>
          <a:noFill/>
        </p:spPr>
        <p:txBody>
          <a:bodyPr wrap="square">
            <a:spAutoFit/>
          </a:bodyPr>
          <a:lstStyle/>
          <a:p>
            <a:pPr marL="0" indent="0">
              <a:lnSpc>
                <a:spcPct val="100000"/>
              </a:lnSpc>
              <a:buNone/>
            </a:pPr>
            <a:r>
              <a:rPr lang="zh-CN" altLang="en-US" sz="3200" dirty="0">
                <a:solidFill>
                  <a:schemeClr val="bg2">
                    <a:lumMod val="75000"/>
                  </a:schemeClr>
                </a:solidFill>
                <a:latin typeface="Microsoft YaHei" charset="-122"/>
                <a:ea typeface="Microsoft YaHei" charset="-122"/>
              </a:rPr>
              <a:t>背景意义</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r>
              <a:rPr lang="zh-CN" altLang="en-US" sz="3200" dirty="0">
                <a:solidFill>
                  <a:schemeClr val="bg2">
                    <a:lumMod val="75000"/>
                  </a:schemeClr>
                </a:solidFill>
                <a:latin typeface="Microsoft YaHei" charset="-122"/>
                <a:ea typeface="Microsoft YaHei" charset="-122"/>
              </a:rPr>
              <a:t>研究方法</a:t>
            </a:r>
            <a:endParaRPr lang="en-US" altLang="zh-CN" sz="3200" dirty="0">
              <a:solidFill>
                <a:schemeClr val="bg2">
                  <a:lumMod val="75000"/>
                </a:schemeClr>
              </a:solidFill>
              <a:latin typeface="Microsoft YaHei" charset="-122"/>
              <a:ea typeface="Microsoft YaHei" charset="-122"/>
            </a:endParaRPr>
          </a:p>
          <a:p>
            <a:pPr marL="0" indent="0">
              <a:buNone/>
            </a:pPr>
            <a:endParaRPr lang="en-US" altLang="zh-CN" sz="3200" dirty="0">
              <a:solidFill>
                <a:schemeClr val="bg2">
                  <a:lumMod val="75000"/>
                </a:schemeClr>
              </a:solidFill>
              <a:latin typeface="Microsoft YaHei" charset="-122"/>
              <a:ea typeface="Microsoft YaHei" charset="-122"/>
            </a:endParaRPr>
          </a:p>
          <a:p>
            <a:pPr marL="0" indent="0">
              <a:buNone/>
            </a:pPr>
            <a:r>
              <a:rPr lang="zh-CN" altLang="en-US" sz="3200" dirty="0">
                <a:latin typeface="Microsoft YaHei" charset="-122"/>
                <a:ea typeface="Microsoft YaHei" charset="-122"/>
              </a:rPr>
              <a:t>研究结论</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r>
              <a:rPr lang="zh-CN" altLang="en-US" sz="3200" dirty="0">
                <a:solidFill>
                  <a:schemeClr val="bg2">
                    <a:lumMod val="75000"/>
                  </a:schemeClr>
                </a:solidFill>
                <a:latin typeface="Microsoft YaHei" charset="-122"/>
                <a:ea typeface="Microsoft YaHei" charset="-122"/>
              </a:rPr>
              <a:t>主要贡献</a:t>
            </a:r>
          </a:p>
        </p:txBody>
      </p:sp>
      <p:pic>
        <p:nvPicPr>
          <p:cNvPr id="19" name="内容占位符 5">
            <a:extLst>
              <a:ext uri="{FF2B5EF4-FFF2-40B4-BE49-F238E27FC236}">
                <a16:creationId xmlns:a16="http://schemas.microsoft.com/office/drawing/2014/main" id="{2E33EAB0-48DF-46C5-902D-3AE7CFED5D58}"/>
              </a:ext>
            </a:extLst>
          </p:cNvPr>
          <p:cNvPicPr>
            <a:picLocks noChangeAspect="1"/>
          </p:cNvPicPr>
          <p:nvPr/>
        </p:nvPicPr>
        <p:blipFill rotWithShape="1">
          <a:blip r:embed="rId3">
            <a:extLst>
              <a:ext uri="{28A0092B-C50C-407E-A947-70E740481C1C}">
                <a14:useLocalDpi xmlns:a14="http://schemas.microsoft.com/office/drawing/2010/main" val="0"/>
              </a:ext>
            </a:extLst>
          </a:blip>
          <a:srcRect l="13324" t="13345" r="17034" b="12535"/>
          <a:stretch/>
        </p:blipFill>
        <p:spPr>
          <a:xfrm>
            <a:off x="45064" y="0"/>
            <a:ext cx="1808042" cy="1139499"/>
          </a:xfrm>
          <a:prstGeom prst="rect">
            <a:avLst/>
          </a:prstGeom>
        </p:spPr>
      </p:pic>
      <p:sp>
        <p:nvSpPr>
          <p:cNvPr id="6" name="文本框 5">
            <a:extLst>
              <a:ext uri="{FF2B5EF4-FFF2-40B4-BE49-F238E27FC236}">
                <a16:creationId xmlns:a16="http://schemas.microsoft.com/office/drawing/2014/main" id="{D88D981C-04DA-40B3-B7CC-3D2ADD8146BC}"/>
              </a:ext>
            </a:extLst>
          </p:cNvPr>
          <p:cNvSpPr txBox="1"/>
          <p:nvPr/>
        </p:nvSpPr>
        <p:spPr>
          <a:xfrm>
            <a:off x="1917982" y="100643"/>
            <a:ext cx="6120880" cy="1015663"/>
          </a:xfrm>
          <a:prstGeom prst="rect">
            <a:avLst/>
          </a:prstGeom>
          <a:noFill/>
        </p:spPr>
        <p:txBody>
          <a:bodyPr wrap="square">
            <a:spAutoFit/>
          </a:bodyPr>
          <a:lstStyle/>
          <a:p>
            <a:pPr marL="0" indent="0">
              <a:buNone/>
            </a:pPr>
            <a:r>
              <a:rPr lang="zh-CN" altLang="en-US" sz="4000" b="1" dirty="0">
                <a:latin typeface="Microsoft YaHei" charset="-122"/>
                <a:ea typeface="Microsoft YaHei" charset="-122"/>
              </a:rPr>
              <a:t>研究结论</a:t>
            </a:r>
            <a:endParaRPr lang="en-US" altLang="zh-CN" sz="4000" b="1" dirty="0">
              <a:latin typeface="Microsoft YaHei" charset="-122"/>
              <a:ea typeface="Microsoft YaHei" charset="-122"/>
            </a:endParaRPr>
          </a:p>
          <a:p>
            <a:pPr marL="0" indent="0">
              <a:buNone/>
            </a:pPr>
            <a:r>
              <a:rPr lang="en-US" altLang="zh-CN" sz="2000" dirty="0">
                <a:solidFill>
                  <a:schemeClr val="bg2">
                    <a:lumMod val="75000"/>
                  </a:schemeClr>
                </a:solidFill>
                <a:latin typeface="Microsoft YaHei" charset="-122"/>
                <a:ea typeface="Microsoft YaHei" charset="-122"/>
              </a:rPr>
              <a:t>Conclusions </a:t>
            </a:r>
          </a:p>
        </p:txBody>
      </p:sp>
      <p:sp>
        <p:nvSpPr>
          <p:cNvPr id="11" name="文本框 10">
            <a:extLst>
              <a:ext uri="{FF2B5EF4-FFF2-40B4-BE49-F238E27FC236}">
                <a16:creationId xmlns:a16="http://schemas.microsoft.com/office/drawing/2014/main" id="{9C06421E-F124-448A-92AF-571CB4B96B1B}"/>
              </a:ext>
            </a:extLst>
          </p:cNvPr>
          <p:cNvSpPr txBox="1"/>
          <p:nvPr/>
        </p:nvSpPr>
        <p:spPr>
          <a:xfrm>
            <a:off x="5465362" y="194019"/>
            <a:ext cx="4808655" cy="6801862"/>
          </a:xfrm>
          <a:prstGeom prst="rect">
            <a:avLst/>
          </a:prstGeom>
          <a:noFill/>
        </p:spPr>
        <p:txBody>
          <a:bodyPr wrap="square" rtlCol="0">
            <a:spAutoFit/>
          </a:bodyPr>
          <a:lstStyle/>
          <a:p>
            <a:pPr marL="285750" indent="-285750">
              <a:spcAft>
                <a:spcPts val="1800"/>
              </a:spcAft>
              <a:buFont typeface="Wingdings" pitchFamily="2" charset="2"/>
              <a:buChar char="Ø"/>
            </a:pPr>
            <a:r>
              <a:rPr lang="en-US" altLang="zh-CN" b="1" dirty="0">
                <a:latin typeface="Microsoft YaHei" charset="-122"/>
                <a:ea typeface="Microsoft YaHei" charset="-122"/>
              </a:rPr>
              <a:t>SSP1</a:t>
            </a:r>
            <a:r>
              <a:rPr lang="zh-CN" altLang="en-US" b="1" dirty="0">
                <a:latin typeface="Microsoft YaHei" charset="-122"/>
                <a:ea typeface="Microsoft YaHei" charset="-122"/>
              </a:rPr>
              <a:t>：可持续发展路径（</a:t>
            </a:r>
            <a:r>
              <a:rPr lang="en-US" altLang="zh-CN" sz="1800" b="1" dirty="0">
                <a:effectLst/>
                <a:latin typeface="Times New Roman" panose="02020603050405020304" pitchFamily="18" charset="0"/>
                <a:ea typeface="Times New Roman" panose="02020603050405020304" pitchFamily="18" charset="0"/>
              </a:rPr>
              <a:t>Sustainability</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尽快实现可持续道路与千年目标</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污泥减排压力最小</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en-US" altLang="zh-CN" b="1" dirty="0">
                <a:latin typeface="Microsoft YaHei" charset="-122"/>
                <a:ea typeface="Microsoft YaHei" charset="-122"/>
              </a:rPr>
              <a:t>SSP2</a:t>
            </a:r>
            <a:r>
              <a:rPr lang="zh-CN" altLang="en-US" b="1" dirty="0">
                <a:latin typeface="Microsoft YaHei" charset="-122"/>
                <a:ea typeface="Microsoft YaHei" charset="-122"/>
              </a:rPr>
              <a:t>：中间路径（</a:t>
            </a:r>
            <a:r>
              <a:rPr lang="en-US" altLang="zh-CN" sz="1800" b="1" dirty="0">
                <a:effectLst/>
                <a:latin typeface="Times New Roman" panose="02020603050405020304" pitchFamily="18" charset="0"/>
                <a:ea typeface="Times New Roman" panose="02020603050405020304" pitchFamily="18" charset="0"/>
              </a:rPr>
              <a:t>Middle</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维持现状</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污泥发展与历史趋势类似</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en-US" altLang="zh-CN" b="1" dirty="0">
                <a:latin typeface="Microsoft YaHei" charset="-122"/>
                <a:ea typeface="Microsoft YaHei" charset="-122"/>
              </a:rPr>
              <a:t>SSP3</a:t>
            </a:r>
            <a:r>
              <a:rPr lang="zh-CN" altLang="en-US" b="1" dirty="0">
                <a:latin typeface="Microsoft YaHei" charset="-122"/>
                <a:ea typeface="Microsoft YaHei" charset="-122"/>
              </a:rPr>
              <a:t>：区域竞争路径（</a:t>
            </a:r>
            <a:r>
              <a:rPr lang="en-US" altLang="zh-CN" sz="1800" b="1" dirty="0">
                <a:effectLst/>
                <a:latin typeface="Times New Roman" panose="02020603050405020304" pitchFamily="18" charset="0"/>
                <a:ea typeface="Times New Roman" panose="02020603050405020304" pitchFamily="18" charset="0"/>
              </a:rPr>
              <a:t>Regional Rivalry</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区域竞争</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前期增速迅猛，适应难度大</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en-US" altLang="zh-CN" b="1" dirty="0">
                <a:latin typeface="Microsoft YaHei" charset="-122"/>
                <a:ea typeface="Microsoft YaHei" charset="-122"/>
              </a:rPr>
              <a:t>SSP4</a:t>
            </a:r>
            <a:r>
              <a:rPr lang="zh-CN" altLang="en-US" b="1" dirty="0">
                <a:latin typeface="Microsoft YaHei" charset="-122"/>
                <a:ea typeface="Microsoft YaHei" charset="-122"/>
              </a:rPr>
              <a:t>：不均衡路径（</a:t>
            </a:r>
            <a:r>
              <a:rPr lang="en-US" altLang="zh-CN" b="1" dirty="0">
                <a:latin typeface="Times New Roman" panose="02020603050405020304" pitchFamily="18" charset="0"/>
                <a:ea typeface="Microsoft YaHei" charset="-122"/>
              </a:rPr>
              <a:t>Inequality</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区域发展不均</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重点关注区域差异</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en-US" altLang="zh-CN" b="1" dirty="0">
                <a:latin typeface="Microsoft YaHei" charset="-122"/>
                <a:ea typeface="Microsoft YaHei" charset="-122"/>
              </a:rPr>
              <a:t>SSP5</a:t>
            </a:r>
            <a:r>
              <a:rPr lang="zh-CN" altLang="en-US" b="1" dirty="0">
                <a:latin typeface="Microsoft YaHei" charset="-122"/>
                <a:ea typeface="Microsoft YaHei" charset="-122"/>
              </a:rPr>
              <a:t>：基于化石燃料路径（</a:t>
            </a:r>
            <a:r>
              <a:rPr lang="en-US" altLang="zh-CN" sz="1800" b="1" dirty="0">
                <a:effectLst/>
                <a:latin typeface="Times New Roman" panose="02020603050405020304" pitchFamily="18" charset="0"/>
                <a:ea typeface="Times New Roman" panose="02020603050405020304" pitchFamily="18" charset="0"/>
              </a:rPr>
              <a:t>Fossil-fueled</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发展经济，不考虑环境后果</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污泥挑战严峻</a:t>
            </a:r>
            <a:endParaRPr lang="en-US" altLang="zh-CN" dirty="0">
              <a:latin typeface="Microsoft YaHei" charset="-122"/>
              <a:ea typeface="Microsoft YaHei" charset="-122"/>
            </a:endParaRPr>
          </a:p>
          <a:p>
            <a:pPr lvl="1">
              <a:spcAft>
                <a:spcPts val="600"/>
              </a:spcAft>
            </a:pPr>
            <a:endParaRPr lang="en-US" altLang="zh-CN" dirty="0">
              <a:latin typeface="Microsoft YaHei" charset="-122"/>
              <a:ea typeface="Microsoft YaHei" charset="-122"/>
            </a:endParaRPr>
          </a:p>
          <a:p>
            <a:pPr lvl="1">
              <a:spcAft>
                <a:spcPts val="600"/>
              </a:spcAft>
            </a:pPr>
            <a:endParaRPr lang="en-US" altLang="zh-CN" dirty="0">
              <a:latin typeface="Microsoft YaHei" charset="-122"/>
              <a:ea typeface="Microsoft YaHei" charset="-122"/>
            </a:endParaRPr>
          </a:p>
        </p:txBody>
      </p:sp>
      <p:sp>
        <p:nvSpPr>
          <p:cNvPr id="13" name="文本框 12">
            <a:extLst>
              <a:ext uri="{FF2B5EF4-FFF2-40B4-BE49-F238E27FC236}">
                <a16:creationId xmlns:a16="http://schemas.microsoft.com/office/drawing/2014/main" id="{05A8C53A-8EDD-489E-974F-35106957B8B5}"/>
              </a:ext>
            </a:extLst>
          </p:cNvPr>
          <p:cNvSpPr txBox="1"/>
          <p:nvPr/>
        </p:nvSpPr>
        <p:spPr>
          <a:xfrm>
            <a:off x="1066888" y="6342156"/>
            <a:ext cx="3331116" cy="253916"/>
          </a:xfrm>
          <a:prstGeom prst="rect">
            <a:avLst/>
          </a:prstGeom>
          <a:noFill/>
        </p:spPr>
        <p:txBody>
          <a:bodyPr wrap="square">
            <a:spAutoFit/>
          </a:bodyPr>
          <a:lstStyle/>
          <a:p>
            <a:r>
              <a:rPr lang="en-US" altLang="zh-CN" sz="1050" kern="100" dirty="0">
                <a:latin typeface="黑体" panose="02010609060101010101" pitchFamily="49" charset="-122"/>
                <a:ea typeface="黑体" panose="02010609060101010101" pitchFamily="49" charset="-122"/>
                <a:cs typeface="Times New Roman" panose="02020603050405020304" pitchFamily="18" charset="0"/>
              </a:rPr>
              <a:t>2040,2060,2080,2100</a:t>
            </a:r>
            <a:r>
              <a:rPr lang="zh-CN" altLang="en-US" sz="1050" kern="100" dirty="0">
                <a:effectLst/>
                <a:latin typeface="黑体" panose="02010609060101010101" pitchFamily="49" charset="-122"/>
                <a:ea typeface="黑体" panose="02010609060101010101" pitchFamily="49" charset="-122"/>
                <a:cs typeface="Times New Roman" panose="02020603050405020304" pitchFamily="18" charset="0"/>
              </a:rPr>
              <a:t>年</a:t>
            </a:r>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SSP3</a:t>
            </a:r>
            <a:r>
              <a:rPr lang="zh-CN" altLang="en-US" sz="1050" kern="100" dirty="0">
                <a:effectLst/>
                <a:latin typeface="黑体" panose="02010609060101010101" pitchFamily="49" charset="-122"/>
                <a:ea typeface="黑体" panose="02010609060101010101" pitchFamily="49" charset="-122"/>
                <a:cs typeface="Times New Roman" panose="02020603050405020304" pitchFamily="18" charset="0"/>
              </a:rPr>
              <a:t>情境下全国分省污泥产量</a:t>
            </a:r>
            <a:endParaRPr lang="zh-CN" altLang="en-US" sz="1050" dirty="0">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A71197DE-FAA6-4810-ADAF-40F3583E7665}"/>
              </a:ext>
            </a:extLst>
          </p:cNvPr>
          <p:cNvPicPr>
            <a:picLocks noChangeAspect="1"/>
          </p:cNvPicPr>
          <p:nvPr/>
        </p:nvPicPr>
        <p:blipFill>
          <a:blip r:embed="rId4"/>
          <a:stretch>
            <a:fillRect/>
          </a:stretch>
        </p:blipFill>
        <p:spPr>
          <a:xfrm>
            <a:off x="83847" y="1073912"/>
            <a:ext cx="5316639" cy="5310639"/>
          </a:xfrm>
          <a:prstGeom prst="rect">
            <a:avLst/>
          </a:prstGeom>
        </p:spPr>
      </p:pic>
    </p:spTree>
    <p:extLst>
      <p:ext uri="{BB962C8B-B14F-4D97-AF65-F5344CB8AC3E}">
        <p14:creationId xmlns:p14="http://schemas.microsoft.com/office/powerpoint/2010/main" val="3777402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640C23F-A6B6-4E4A-B5BF-F168AA77CA82}"/>
              </a:ext>
            </a:extLst>
          </p:cNvPr>
          <p:cNvSpPr/>
          <p:nvPr/>
        </p:nvSpPr>
        <p:spPr>
          <a:xfrm>
            <a:off x="10274018" y="0"/>
            <a:ext cx="1917982" cy="6858000"/>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5366838-78F9-439C-B6E3-530D9A4C0D84}"/>
              </a:ext>
            </a:extLst>
          </p:cNvPr>
          <p:cNvSpPr txBox="1"/>
          <p:nvPr/>
        </p:nvSpPr>
        <p:spPr>
          <a:xfrm>
            <a:off x="10274018" y="1035629"/>
            <a:ext cx="1917982" cy="3539430"/>
          </a:xfrm>
          <a:prstGeom prst="rect">
            <a:avLst/>
          </a:prstGeom>
          <a:noFill/>
        </p:spPr>
        <p:txBody>
          <a:bodyPr wrap="square">
            <a:spAutoFit/>
          </a:bodyPr>
          <a:lstStyle/>
          <a:p>
            <a:pPr marL="0" indent="0">
              <a:lnSpc>
                <a:spcPct val="100000"/>
              </a:lnSpc>
              <a:buNone/>
            </a:pPr>
            <a:r>
              <a:rPr lang="zh-CN" altLang="en-US" sz="3200" dirty="0">
                <a:solidFill>
                  <a:schemeClr val="bg2">
                    <a:lumMod val="75000"/>
                  </a:schemeClr>
                </a:solidFill>
                <a:latin typeface="Microsoft YaHei" charset="-122"/>
                <a:ea typeface="Microsoft YaHei" charset="-122"/>
              </a:rPr>
              <a:t>背景意义</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r>
              <a:rPr lang="zh-CN" altLang="en-US" sz="3200" dirty="0">
                <a:solidFill>
                  <a:schemeClr val="bg2">
                    <a:lumMod val="75000"/>
                  </a:schemeClr>
                </a:solidFill>
                <a:latin typeface="Microsoft YaHei" charset="-122"/>
                <a:ea typeface="Microsoft YaHei" charset="-122"/>
              </a:rPr>
              <a:t>研究方法</a:t>
            </a:r>
            <a:endParaRPr lang="en-US" altLang="zh-CN" sz="3200" dirty="0">
              <a:solidFill>
                <a:schemeClr val="bg2">
                  <a:lumMod val="75000"/>
                </a:schemeClr>
              </a:solidFill>
              <a:latin typeface="Microsoft YaHei" charset="-122"/>
              <a:ea typeface="Microsoft YaHei" charset="-122"/>
            </a:endParaRPr>
          </a:p>
          <a:p>
            <a:pPr marL="0" indent="0">
              <a:buNone/>
            </a:pPr>
            <a:endParaRPr lang="en-US" altLang="zh-CN" sz="3200" dirty="0">
              <a:solidFill>
                <a:schemeClr val="bg2">
                  <a:lumMod val="75000"/>
                </a:schemeClr>
              </a:solidFill>
              <a:latin typeface="Microsoft YaHei" charset="-122"/>
              <a:ea typeface="Microsoft YaHei" charset="-122"/>
            </a:endParaRPr>
          </a:p>
          <a:p>
            <a:pPr marL="0" indent="0">
              <a:buNone/>
            </a:pPr>
            <a:r>
              <a:rPr lang="zh-CN" altLang="en-US" sz="3200" dirty="0">
                <a:latin typeface="Microsoft YaHei" charset="-122"/>
                <a:ea typeface="Microsoft YaHei" charset="-122"/>
              </a:rPr>
              <a:t>研究结论</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r>
              <a:rPr lang="zh-CN" altLang="en-US" sz="3200" dirty="0">
                <a:solidFill>
                  <a:schemeClr val="bg2">
                    <a:lumMod val="75000"/>
                  </a:schemeClr>
                </a:solidFill>
                <a:latin typeface="Microsoft YaHei" charset="-122"/>
                <a:ea typeface="Microsoft YaHei" charset="-122"/>
              </a:rPr>
              <a:t>主要贡献</a:t>
            </a:r>
          </a:p>
        </p:txBody>
      </p:sp>
      <p:pic>
        <p:nvPicPr>
          <p:cNvPr id="19" name="内容占位符 5">
            <a:extLst>
              <a:ext uri="{FF2B5EF4-FFF2-40B4-BE49-F238E27FC236}">
                <a16:creationId xmlns:a16="http://schemas.microsoft.com/office/drawing/2014/main" id="{2E33EAB0-48DF-46C5-902D-3AE7CFED5D58}"/>
              </a:ext>
            </a:extLst>
          </p:cNvPr>
          <p:cNvPicPr>
            <a:picLocks noChangeAspect="1"/>
          </p:cNvPicPr>
          <p:nvPr/>
        </p:nvPicPr>
        <p:blipFill rotWithShape="1">
          <a:blip r:embed="rId3">
            <a:extLst>
              <a:ext uri="{28A0092B-C50C-407E-A947-70E740481C1C}">
                <a14:useLocalDpi xmlns:a14="http://schemas.microsoft.com/office/drawing/2010/main" val="0"/>
              </a:ext>
            </a:extLst>
          </a:blip>
          <a:srcRect l="13324" t="13345" r="17034" b="12535"/>
          <a:stretch/>
        </p:blipFill>
        <p:spPr>
          <a:xfrm>
            <a:off x="45064" y="0"/>
            <a:ext cx="1808042" cy="1139499"/>
          </a:xfrm>
          <a:prstGeom prst="rect">
            <a:avLst/>
          </a:prstGeom>
        </p:spPr>
      </p:pic>
      <p:sp>
        <p:nvSpPr>
          <p:cNvPr id="6" name="文本框 5">
            <a:extLst>
              <a:ext uri="{FF2B5EF4-FFF2-40B4-BE49-F238E27FC236}">
                <a16:creationId xmlns:a16="http://schemas.microsoft.com/office/drawing/2014/main" id="{D88D981C-04DA-40B3-B7CC-3D2ADD8146BC}"/>
              </a:ext>
            </a:extLst>
          </p:cNvPr>
          <p:cNvSpPr txBox="1"/>
          <p:nvPr/>
        </p:nvSpPr>
        <p:spPr>
          <a:xfrm>
            <a:off x="1917982" y="100643"/>
            <a:ext cx="6120880" cy="1015663"/>
          </a:xfrm>
          <a:prstGeom prst="rect">
            <a:avLst/>
          </a:prstGeom>
          <a:noFill/>
        </p:spPr>
        <p:txBody>
          <a:bodyPr wrap="square">
            <a:spAutoFit/>
          </a:bodyPr>
          <a:lstStyle/>
          <a:p>
            <a:pPr marL="0" indent="0">
              <a:buNone/>
            </a:pPr>
            <a:r>
              <a:rPr lang="zh-CN" altLang="en-US" sz="4000" b="1" dirty="0">
                <a:latin typeface="Microsoft YaHei" charset="-122"/>
                <a:ea typeface="Microsoft YaHei" charset="-122"/>
              </a:rPr>
              <a:t>研究结论</a:t>
            </a:r>
            <a:endParaRPr lang="en-US" altLang="zh-CN" sz="4000" b="1" dirty="0">
              <a:latin typeface="Microsoft YaHei" charset="-122"/>
              <a:ea typeface="Microsoft YaHei" charset="-122"/>
            </a:endParaRPr>
          </a:p>
          <a:p>
            <a:pPr marL="0" indent="0">
              <a:buNone/>
            </a:pPr>
            <a:r>
              <a:rPr lang="en-US" altLang="zh-CN" sz="2000" dirty="0">
                <a:solidFill>
                  <a:schemeClr val="bg2">
                    <a:lumMod val="75000"/>
                  </a:schemeClr>
                </a:solidFill>
                <a:latin typeface="Microsoft YaHei" charset="-122"/>
                <a:ea typeface="Microsoft YaHei" charset="-122"/>
              </a:rPr>
              <a:t>Conclusions </a:t>
            </a:r>
          </a:p>
        </p:txBody>
      </p:sp>
      <p:sp>
        <p:nvSpPr>
          <p:cNvPr id="11" name="文本框 10">
            <a:extLst>
              <a:ext uri="{FF2B5EF4-FFF2-40B4-BE49-F238E27FC236}">
                <a16:creationId xmlns:a16="http://schemas.microsoft.com/office/drawing/2014/main" id="{9C06421E-F124-448A-92AF-571CB4B96B1B}"/>
              </a:ext>
            </a:extLst>
          </p:cNvPr>
          <p:cNvSpPr txBox="1"/>
          <p:nvPr/>
        </p:nvSpPr>
        <p:spPr>
          <a:xfrm>
            <a:off x="5465362" y="194019"/>
            <a:ext cx="4808655" cy="6801862"/>
          </a:xfrm>
          <a:prstGeom prst="rect">
            <a:avLst/>
          </a:prstGeom>
          <a:noFill/>
        </p:spPr>
        <p:txBody>
          <a:bodyPr wrap="square" rtlCol="0">
            <a:spAutoFit/>
          </a:bodyPr>
          <a:lstStyle/>
          <a:p>
            <a:pPr marL="285750" indent="-285750">
              <a:spcAft>
                <a:spcPts val="1800"/>
              </a:spcAft>
              <a:buFont typeface="Wingdings" pitchFamily="2" charset="2"/>
              <a:buChar char="Ø"/>
            </a:pPr>
            <a:r>
              <a:rPr lang="en-US" altLang="zh-CN" b="1" dirty="0">
                <a:latin typeface="Microsoft YaHei" charset="-122"/>
                <a:ea typeface="Microsoft YaHei" charset="-122"/>
              </a:rPr>
              <a:t>SSP1</a:t>
            </a:r>
            <a:r>
              <a:rPr lang="zh-CN" altLang="en-US" b="1" dirty="0">
                <a:latin typeface="Microsoft YaHei" charset="-122"/>
                <a:ea typeface="Microsoft YaHei" charset="-122"/>
              </a:rPr>
              <a:t>：可持续发展路径（</a:t>
            </a:r>
            <a:r>
              <a:rPr lang="en-US" altLang="zh-CN" sz="1800" b="1" dirty="0">
                <a:effectLst/>
                <a:latin typeface="Times New Roman" panose="02020603050405020304" pitchFamily="18" charset="0"/>
                <a:ea typeface="Times New Roman" panose="02020603050405020304" pitchFamily="18" charset="0"/>
              </a:rPr>
              <a:t>Sustainability</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尽快实现可持续道路与千年目标</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污泥减排压力最小</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en-US" altLang="zh-CN" b="1" dirty="0">
                <a:latin typeface="Microsoft YaHei" charset="-122"/>
                <a:ea typeface="Microsoft YaHei" charset="-122"/>
              </a:rPr>
              <a:t>SSP2</a:t>
            </a:r>
            <a:r>
              <a:rPr lang="zh-CN" altLang="en-US" b="1" dirty="0">
                <a:latin typeface="Microsoft YaHei" charset="-122"/>
                <a:ea typeface="Microsoft YaHei" charset="-122"/>
              </a:rPr>
              <a:t>：中间路径（</a:t>
            </a:r>
            <a:r>
              <a:rPr lang="en-US" altLang="zh-CN" sz="1800" b="1" dirty="0">
                <a:effectLst/>
                <a:latin typeface="Times New Roman" panose="02020603050405020304" pitchFamily="18" charset="0"/>
                <a:ea typeface="Times New Roman" panose="02020603050405020304" pitchFamily="18" charset="0"/>
              </a:rPr>
              <a:t>Middle</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维持现状</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污泥发展与历史趋势类似</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en-US" altLang="zh-CN" b="1" dirty="0">
                <a:latin typeface="Microsoft YaHei" charset="-122"/>
                <a:ea typeface="Microsoft YaHei" charset="-122"/>
              </a:rPr>
              <a:t>SSP3</a:t>
            </a:r>
            <a:r>
              <a:rPr lang="zh-CN" altLang="en-US" b="1" dirty="0">
                <a:latin typeface="Microsoft YaHei" charset="-122"/>
                <a:ea typeface="Microsoft YaHei" charset="-122"/>
              </a:rPr>
              <a:t>：区域竞争路径（</a:t>
            </a:r>
            <a:r>
              <a:rPr lang="en-US" altLang="zh-CN" sz="1800" b="1" dirty="0">
                <a:effectLst/>
                <a:latin typeface="Times New Roman" panose="02020603050405020304" pitchFamily="18" charset="0"/>
                <a:ea typeface="Times New Roman" panose="02020603050405020304" pitchFamily="18" charset="0"/>
              </a:rPr>
              <a:t>Regional Rivalry</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区域竞争</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前期增速迅猛，适应难度大</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en-US" altLang="zh-CN" b="1" dirty="0">
                <a:latin typeface="Microsoft YaHei" charset="-122"/>
                <a:ea typeface="Microsoft YaHei" charset="-122"/>
              </a:rPr>
              <a:t>SSP4</a:t>
            </a:r>
            <a:r>
              <a:rPr lang="zh-CN" altLang="en-US" b="1" dirty="0">
                <a:latin typeface="Microsoft YaHei" charset="-122"/>
                <a:ea typeface="Microsoft YaHei" charset="-122"/>
              </a:rPr>
              <a:t>：不均衡路径（</a:t>
            </a:r>
            <a:r>
              <a:rPr lang="en-US" altLang="zh-CN" b="1" dirty="0">
                <a:latin typeface="Times New Roman" panose="02020603050405020304" pitchFamily="18" charset="0"/>
                <a:ea typeface="Microsoft YaHei" charset="-122"/>
              </a:rPr>
              <a:t>Inequality</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区域发展不均</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重点关注区域差异</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en-US" altLang="zh-CN" b="1" dirty="0">
                <a:latin typeface="Microsoft YaHei" charset="-122"/>
                <a:ea typeface="Microsoft YaHei" charset="-122"/>
              </a:rPr>
              <a:t>SSP5</a:t>
            </a:r>
            <a:r>
              <a:rPr lang="zh-CN" altLang="en-US" b="1" dirty="0">
                <a:latin typeface="Microsoft YaHei" charset="-122"/>
                <a:ea typeface="Microsoft YaHei" charset="-122"/>
              </a:rPr>
              <a:t>：基于化石燃料路径（</a:t>
            </a:r>
            <a:r>
              <a:rPr lang="en-US" altLang="zh-CN" sz="1800" b="1" dirty="0">
                <a:effectLst/>
                <a:latin typeface="Times New Roman" panose="02020603050405020304" pitchFamily="18" charset="0"/>
                <a:ea typeface="Times New Roman" panose="02020603050405020304" pitchFamily="18" charset="0"/>
              </a:rPr>
              <a:t>Fossil-fueled</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发展经济，不考虑环境后果</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污泥挑战严峻</a:t>
            </a:r>
            <a:endParaRPr lang="en-US" altLang="zh-CN" dirty="0">
              <a:latin typeface="Microsoft YaHei" charset="-122"/>
              <a:ea typeface="Microsoft YaHei" charset="-122"/>
            </a:endParaRPr>
          </a:p>
          <a:p>
            <a:pPr lvl="1">
              <a:spcAft>
                <a:spcPts val="600"/>
              </a:spcAft>
            </a:pPr>
            <a:endParaRPr lang="en-US" altLang="zh-CN" dirty="0">
              <a:latin typeface="Microsoft YaHei" charset="-122"/>
              <a:ea typeface="Microsoft YaHei" charset="-122"/>
            </a:endParaRPr>
          </a:p>
          <a:p>
            <a:pPr lvl="1">
              <a:spcAft>
                <a:spcPts val="600"/>
              </a:spcAft>
            </a:pPr>
            <a:endParaRPr lang="en-US" altLang="zh-CN" dirty="0">
              <a:latin typeface="Microsoft YaHei" charset="-122"/>
              <a:ea typeface="Microsoft YaHei" charset="-122"/>
            </a:endParaRPr>
          </a:p>
        </p:txBody>
      </p:sp>
      <p:sp>
        <p:nvSpPr>
          <p:cNvPr id="13" name="文本框 12">
            <a:extLst>
              <a:ext uri="{FF2B5EF4-FFF2-40B4-BE49-F238E27FC236}">
                <a16:creationId xmlns:a16="http://schemas.microsoft.com/office/drawing/2014/main" id="{05A8C53A-8EDD-489E-974F-35106957B8B5}"/>
              </a:ext>
            </a:extLst>
          </p:cNvPr>
          <p:cNvSpPr txBox="1"/>
          <p:nvPr/>
        </p:nvSpPr>
        <p:spPr>
          <a:xfrm>
            <a:off x="1066888" y="6342156"/>
            <a:ext cx="3331116" cy="253916"/>
          </a:xfrm>
          <a:prstGeom prst="rect">
            <a:avLst/>
          </a:prstGeom>
          <a:noFill/>
        </p:spPr>
        <p:txBody>
          <a:bodyPr wrap="square">
            <a:spAutoFit/>
          </a:bodyPr>
          <a:lstStyle/>
          <a:p>
            <a:r>
              <a:rPr lang="en-US" altLang="zh-CN" sz="1050" kern="100" dirty="0">
                <a:latin typeface="黑体" panose="02010609060101010101" pitchFamily="49" charset="-122"/>
                <a:ea typeface="黑体" panose="02010609060101010101" pitchFamily="49" charset="-122"/>
                <a:cs typeface="Times New Roman" panose="02020603050405020304" pitchFamily="18" charset="0"/>
              </a:rPr>
              <a:t>2040,2060,2080,2100</a:t>
            </a:r>
            <a:r>
              <a:rPr lang="zh-CN" altLang="en-US" sz="1050" kern="100" dirty="0">
                <a:effectLst/>
                <a:latin typeface="黑体" panose="02010609060101010101" pitchFamily="49" charset="-122"/>
                <a:ea typeface="黑体" panose="02010609060101010101" pitchFamily="49" charset="-122"/>
                <a:cs typeface="Times New Roman" panose="02020603050405020304" pitchFamily="18" charset="0"/>
              </a:rPr>
              <a:t>年</a:t>
            </a:r>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SSP4</a:t>
            </a:r>
            <a:r>
              <a:rPr lang="zh-CN" altLang="en-US" sz="1050" kern="100" dirty="0">
                <a:effectLst/>
                <a:latin typeface="黑体" panose="02010609060101010101" pitchFamily="49" charset="-122"/>
                <a:ea typeface="黑体" panose="02010609060101010101" pitchFamily="49" charset="-122"/>
                <a:cs typeface="Times New Roman" panose="02020603050405020304" pitchFamily="18" charset="0"/>
              </a:rPr>
              <a:t>情境下全国分省污泥产量</a:t>
            </a:r>
            <a:endParaRPr lang="zh-CN" altLang="en-US" sz="1050" dirty="0">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31BF85AF-5DCE-4F30-AA11-03C71F5501F2}"/>
              </a:ext>
            </a:extLst>
          </p:cNvPr>
          <p:cNvPicPr>
            <a:picLocks noChangeAspect="1"/>
          </p:cNvPicPr>
          <p:nvPr/>
        </p:nvPicPr>
        <p:blipFill>
          <a:blip r:embed="rId4"/>
          <a:stretch>
            <a:fillRect/>
          </a:stretch>
        </p:blipFill>
        <p:spPr>
          <a:xfrm>
            <a:off x="31400" y="1100434"/>
            <a:ext cx="5401524" cy="5303980"/>
          </a:xfrm>
          <a:prstGeom prst="rect">
            <a:avLst/>
          </a:prstGeom>
        </p:spPr>
      </p:pic>
    </p:spTree>
    <p:extLst>
      <p:ext uri="{BB962C8B-B14F-4D97-AF65-F5344CB8AC3E}">
        <p14:creationId xmlns:p14="http://schemas.microsoft.com/office/powerpoint/2010/main" val="689460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1D2DA-3B75-4CEC-ABF2-530CC2E3C827}"/>
              </a:ext>
            </a:extLst>
          </p:cNvPr>
          <p:cNvSpPr>
            <a:spLocks noGrp="1"/>
          </p:cNvSpPr>
          <p:nvPr>
            <p:ph type="title"/>
          </p:nvPr>
        </p:nvSpPr>
        <p:spPr>
          <a:xfrm>
            <a:off x="6715795" y="501082"/>
            <a:ext cx="1606570" cy="1325563"/>
          </a:xfrm>
        </p:spPr>
        <p:txBody>
          <a:bodyPr/>
          <a:lstStyle/>
          <a:p>
            <a:r>
              <a:rPr lang="zh-CN" altLang="en-US" dirty="0">
                <a:solidFill>
                  <a:schemeClr val="tx1"/>
                </a:solidFill>
              </a:rPr>
              <a:t>目录</a:t>
            </a:r>
          </a:p>
        </p:txBody>
      </p:sp>
      <p:sp>
        <p:nvSpPr>
          <p:cNvPr id="3" name="内容占位符 2">
            <a:extLst>
              <a:ext uri="{FF2B5EF4-FFF2-40B4-BE49-F238E27FC236}">
                <a16:creationId xmlns:a16="http://schemas.microsoft.com/office/drawing/2014/main" id="{D8C7E0C7-FB00-46E5-9DEE-A02F0FFBAA4B}"/>
              </a:ext>
            </a:extLst>
          </p:cNvPr>
          <p:cNvSpPr>
            <a:spLocks noGrp="1"/>
          </p:cNvSpPr>
          <p:nvPr>
            <p:ph idx="1"/>
          </p:nvPr>
        </p:nvSpPr>
        <p:spPr>
          <a:xfrm>
            <a:off x="6715795" y="1828626"/>
            <a:ext cx="4167358" cy="4029147"/>
          </a:xfrm>
        </p:spPr>
        <p:txBody>
          <a:bodyPr>
            <a:normAutofit/>
          </a:bodyPr>
          <a:lstStyle/>
          <a:p>
            <a:pPr marL="0" indent="0">
              <a:buNone/>
            </a:pPr>
            <a:r>
              <a:rPr lang="en-US" altLang="zh-CN" sz="3200" dirty="0">
                <a:solidFill>
                  <a:schemeClr val="tx1"/>
                </a:solidFill>
              </a:rPr>
              <a:t>1.</a:t>
            </a:r>
            <a:r>
              <a:rPr lang="zh-CN" altLang="en-US" sz="3200" dirty="0">
                <a:solidFill>
                  <a:schemeClr val="tx1"/>
                </a:solidFill>
              </a:rPr>
              <a:t>研究背景和意义</a:t>
            </a:r>
            <a:endParaRPr lang="en-US" altLang="zh-CN" sz="3200" dirty="0">
              <a:solidFill>
                <a:schemeClr val="tx1"/>
              </a:solidFill>
            </a:endParaRPr>
          </a:p>
          <a:p>
            <a:endParaRPr lang="en-US" altLang="zh-CN" sz="1600" dirty="0">
              <a:solidFill>
                <a:schemeClr val="tx1"/>
              </a:solidFill>
            </a:endParaRPr>
          </a:p>
          <a:p>
            <a:pPr marL="0" indent="0">
              <a:buNone/>
            </a:pPr>
            <a:r>
              <a:rPr lang="en-US" altLang="zh-CN" sz="3200" dirty="0">
                <a:solidFill>
                  <a:schemeClr val="tx1"/>
                </a:solidFill>
              </a:rPr>
              <a:t>2.</a:t>
            </a:r>
            <a:r>
              <a:rPr lang="zh-CN" altLang="en-US" sz="3200" dirty="0">
                <a:solidFill>
                  <a:schemeClr val="tx1"/>
                </a:solidFill>
              </a:rPr>
              <a:t>研究方法与过程</a:t>
            </a:r>
            <a:endParaRPr lang="en-US" altLang="zh-CN" sz="3200" dirty="0">
              <a:solidFill>
                <a:schemeClr val="tx1"/>
              </a:solidFill>
            </a:endParaRPr>
          </a:p>
          <a:p>
            <a:endParaRPr lang="en-US" altLang="zh-CN" sz="1600" dirty="0">
              <a:solidFill>
                <a:schemeClr val="tx1"/>
              </a:solidFill>
            </a:endParaRPr>
          </a:p>
          <a:p>
            <a:pPr marL="0" indent="0">
              <a:lnSpc>
                <a:spcPct val="100000"/>
              </a:lnSpc>
              <a:buNone/>
            </a:pPr>
            <a:r>
              <a:rPr lang="en-US" altLang="zh-CN" sz="3200" dirty="0">
                <a:solidFill>
                  <a:schemeClr val="tx1"/>
                </a:solidFill>
              </a:rPr>
              <a:t>3.</a:t>
            </a:r>
            <a:r>
              <a:rPr lang="zh-CN" altLang="en-US" sz="3200" dirty="0">
                <a:solidFill>
                  <a:schemeClr val="tx1"/>
                </a:solidFill>
              </a:rPr>
              <a:t>研究结果与结论</a:t>
            </a:r>
            <a:endParaRPr lang="en-US" altLang="zh-CN" sz="3200" dirty="0">
              <a:solidFill>
                <a:schemeClr val="tx1"/>
              </a:solidFill>
            </a:endParaRPr>
          </a:p>
          <a:p>
            <a:endParaRPr lang="en-US" altLang="zh-CN" sz="1600" dirty="0">
              <a:solidFill>
                <a:schemeClr val="tx1"/>
              </a:solidFill>
            </a:endParaRPr>
          </a:p>
          <a:p>
            <a:pPr marL="0" indent="0">
              <a:lnSpc>
                <a:spcPct val="100000"/>
              </a:lnSpc>
              <a:buNone/>
            </a:pPr>
            <a:r>
              <a:rPr lang="en-US" altLang="zh-CN" sz="3200" dirty="0">
                <a:solidFill>
                  <a:schemeClr val="tx1"/>
                </a:solidFill>
              </a:rPr>
              <a:t>4.</a:t>
            </a:r>
            <a:r>
              <a:rPr lang="zh-CN" altLang="en-US" sz="3200" dirty="0">
                <a:solidFill>
                  <a:schemeClr val="tx1"/>
                </a:solidFill>
              </a:rPr>
              <a:t>主要贡献与创新点</a:t>
            </a:r>
          </a:p>
        </p:txBody>
      </p:sp>
      <p:pic>
        <p:nvPicPr>
          <p:cNvPr id="4" name="内容占位符 5">
            <a:extLst>
              <a:ext uri="{FF2B5EF4-FFF2-40B4-BE49-F238E27FC236}">
                <a16:creationId xmlns:a16="http://schemas.microsoft.com/office/drawing/2014/main" id="{4459D16C-4F14-4DD5-A497-7B2FE5F7B0E7}"/>
              </a:ext>
            </a:extLst>
          </p:cNvPr>
          <p:cNvPicPr>
            <a:picLocks noChangeAspect="1"/>
          </p:cNvPicPr>
          <p:nvPr/>
        </p:nvPicPr>
        <p:blipFill rotWithShape="1">
          <a:blip r:embed="rId3">
            <a:extLst>
              <a:ext uri="{28A0092B-C50C-407E-A947-70E740481C1C}">
                <a14:useLocalDpi xmlns:a14="http://schemas.microsoft.com/office/drawing/2010/main" val="0"/>
              </a:ext>
            </a:extLst>
          </a:blip>
          <a:srcRect l="13324" t="13345" r="17034" b="12535"/>
          <a:stretch/>
        </p:blipFill>
        <p:spPr>
          <a:xfrm>
            <a:off x="490330" y="1690690"/>
            <a:ext cx="5099962" cy="3214195"/>
          </a:xfrm>
          <a:prstGeom prst="rect">
            <a:avLst/>
          </a:prstGeom>
        </p:spPr>
      </p:pic>
      <p:sp>
        <p:nvSpPr>
          <p:cNvPr id="5" name="矩形 4">
            <a:extLst>
              <a:ext uri="{FF2B5EF4-FFF2-40B4-BE49-F238E27FC236}">
                <a16:creationId xmlns:a16="http://schemas.microsoft.com/office/drawing/2014/main" id="{2EF7215E-9CE6-480A-9537-37D3759EE2A0}"/>
              </a:ext>
            </a:extLst>
          </p:cNvPr>
          <p:cNvSpPr/>
          <p:nvPr/>
        </p:nvSpPr>
        <p:spPr>
          <a:xfrm>
            <a:off x="8150087" y="823271"/>
            <a:ext cx="3246782" cy="681183"/>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000" b="1" dirty="0">
                <a:latin typeface="微软雅黑" panose="020B0503020204020204" pitchFamily="34" charset="-122"/>
                <a:ea typeface="微软雅黑" panose="020B0503020204020204" pitchFamily="34" charset="-122"/>
              </a:rPr>
              <a:t>CONTENTS</a:t>
            </a:r>
            <a:endParaRPr kumimoji="1" lang="zh-CN" altLang="en-US" sz="4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1552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640C23F-A6B6-4E4A-B5BF-F168AA77CA82}"/>
              </a:ext>
            </a:extLst>
          </p:cNvPr>
          <p:cNvSpPr/>
          <p:nvPr/>
        </p:nvSpPr>
        <p:spPr>
          <a:xfrm>
            <a:off x="10274018" y="0"/>
            <a:ext cx="1917982" cy="6858000"/>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5366838-78F9-439C-B6E3-530D9A4C0D84}"/>
              </a:ext>
            </a:extLst>
          </p:cNvPr>
          <p:cNvSpPr txBox="1"/>
          <p:nvPr/>
        </p:nvSpPr>
        <p:spPr>
          <a:xfrm>
            <a:off x="10274018" y="1035629"/>
            <a:ext cx="1917982" cy="3539430"/>
          </a:xfrm>
          <a:prstGeom prst="rect">
            <a:avLst/>
          </a:prstGeom>
          <a:noFill/>
        </p:spPr>
        <p:txBody>
          <a:bodyPr wrap="square">
            <a:spAutoFit/>
          </a:bodyPr>
          <a:lstStyle/>
          <a:p>
            <a:pPr marL="0" indent="0">
              <a:lnSpc>
                <a:spcPct val="100000"/>
              </a:lnSpc>
              <a:buNone/>
            </a:pPr>
            <a:r>
              <a:rPr lang="zh-CN" altLang="en-US" sz="3200" dirty="0">
                <a:solidFill>
                  <a:schemeClr val="bg2">
                    <a:lumMod val="75000"/>
                  </a:schemeClr>
                </a:solidFill>
                <a:latin typeface="Microsoft YaHei" charset="-122"/>
                <a:ea typeface="Microsoft YaHei" charset="-122"/>
              </a:rPr>
              <a:t>背景意义</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r>
              <a:rPr lang="zh-CN" altLang="en-US" sz="3200" dirty="0">
                <a:solidFill>
                  <a:schemeClr val="bg2">
                    <a:lumMod val="75000"/>
                  </a:schemeClr>
                </a:solidFill>
                <a:latin typeface="Microsoft YaHei" charset="-122"/>
                <a:ea typeface="Microsoft YaHei" charset="-122"/>
              </a:rPr>
              <a:t>研究方法</a:t>
            </a:r>
            <a:endParaRPr lang="en-US" altLang="zh-CN" sz="3200" dirty="0">
              <a:solidFill>
                <a:schemeClr val="bg2">
                  <a:lumMod val="75000"/>
                </a:schemeClr>
              </a:solidFill>
              <a:latin typeface="Microsoft YaHei" charset="-122"/>
              <a:ea typeface="Microsoft YaHei" charset="-122"/>
            </a:endParaRPr>
          </a:p>
          <a:p>
            <a:pPr marL="0" indent="0">
              <a:buNone/>
            </a:pPr>
            <a:endParaRPr lang="en-US" altLang="zh-CN" sz="3200" dirty="0">
              <a:solidFill>
                <a:schemeClr val="bg2">
                  <a:lumMod val="75000"/>
                </a:schemeClr>
              </a:solidFill>
              <a:latin typeface="Microsoft YaHei" charset="-122"/>
              <a:ea typeface="Microsoft YaHei" charset="-122"/>
            </a:endParaRPr>
          </a:p>
          <a:p>
            <a:pPr marL="0" indent="0">
              <a:buNone/>
            </a:pPr>
            <a:r>
              <a:rPr lang="zh-CN" altLang="en-US" sz="3200" dirty="0">
                <a:latin typeface="Microsoft YaHei" charset="-122"/>
                <a:ea typeface="Microsoft YaHei" charset="-122"/>
              </a:rPr>
              <a:t>研究结论</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r>
              <a:rPr lang="zh-CN" altLang="en-US" sz="3200" dirty="0">
                <a:solidFill>
                  <a:schemeClr val="bg2">
                    <a:lumMod val="75000"/>
                  </a:schemeClr>
                </a:solidFill>
                <a:latin typeface="Microsoft YaHei" charset="-122"/>
                <a:ea typeface="Microsoft YaHei" charset="-122"/>
              </a:rPr>
              <a:t>主要贡献</a:t>
            </a:r>
          </a:p>
        </p:txBody>
      </p:sp>
      <p:pic>
        <p:nvPicPr>
          <p:cNvPr id="19" name="内容占位符 5">
            <a:extLst>
              <a:ext uri="{FF2B5EF4-FFF2-40B4-BE49-F238E27FC236}">
                <a16:creationId xmlns:a16="http://schemas.microsoft.com/office/drawing/2014/main" id="{2E33EAB0-48DF-46C5-902D-3AE7CFED5D58}"/>
              </a:ext>
            </a:extLst>
          </p:cNvPr>
          <p:cNvPicPr>
            <a:picLocks noChangeAspect="1"/>
          </p:cNvPicPr>
          <p:nvPr/>
        </p:nvPicPr>
        <p:blipFill rotWithShape="1">
          <a:blip r:embed="rId3">
            <a:extLst>
              <a:ext uri="{28A0092B-C50C-407E-A947-70E740481C1C}">
                <a14:useLocalDpi xmlns:a14="http://schemas.microsoft.com/office/drawing/2010/main" val="0"/>
              </a:ext>
            </a:extLst>
          </a:blip>
          <a:srcRect l="13324" t="13345" r="17034" b="12535"/>
          <a:stretch/>
        </p:blipFill>
        <p:spPr>
          <a:xfrm>
            <a:off x="45064" y="0"/>
            <a:ext cx="1808042" cy="1139499"/>
          </a:xfrm>
          <a:prstGeom prst="rect">
            <a:avLst/>
          </a:prstGeom>
        </p:spPr>
      </p:pic>
      <p:sp>
        <p:nvSpPr>
          <p:cNvPr id="6" name="文本框 5">
            <a:extLst>
              <a:ext uri="{FF2B5EF4-FFF2-40B4-BE49-F238E27FC236}">
                <a16:creationId xmlns:a16="http://schemas.microsoft.com/office/drawing/2014/main" id="{D88D981C-04DA-40B3-B7CC-3D2ADD8146BC}"/>
              </a:ext>
            </a:extLst>
          </p:cNvPr>
          <p:cNvSpPr txBox="1"/>
          <p:nvPr/>
        </p:nvSpPr>
        <p:spPr>
          <a:xfrm>
            <a:off x="1917982" y="100643"/>
            <a:ext cx="6120880" cy="1015663"/>
          </a:xfrm>
          <a:prstGeom prst="rect">
            <a:avLst/>
          </a:prstGeom>
          <a:noFill/>
        </p:spPr>
        <p:txBody>
          <a:bodyPr wrap="square">
            <a:spAutoFit/>
          </a:bodyPr>
          <a:lstStyle/>
          <a:p>
            <a:pPr marL="0" indent="0">
              <a:buNone/>
            </a:pPr>
            <a:r>
              <a:rPr lang="zh-CN" altLang="en-US" sz="4000" b="1" dirty="0">
                <a:latin typeface="Microsoft YaHei" charset="-122"/>
                <a:ea typeface="Microsoft YaHei" charset="-122"/>
              </a:rPr>
              <a:t>研究结论</a:t>
            </a:r>
            <a:endParaRPr lang="en-US" altLang="zh-CN" sz="4000" b="1" dirty="0">
              <a:latin typeface="Microsoft YaHei" charset="-122"/>
              <a:ea typeface="Microsoft YaHei" charset="-122"/>
            </a:endParaRPr>
          </a:p>
          <a:p>
            <a:pPr marL="0" indent="0">
              <a:buNone/>
            </a:pPr>
            <a:r>
              <a:rPr lang="en-US" altLang="zh-CN" sz="2000" dirty="0">
                <a:solidFill>
                  <a:schemeClr val="bg2">
                    <a:lumMod val="75000"/>
                  </a:schemeClr>
                </a:solidFill>
                <a:latin typeface="Microsoft YaHei" charset="-122"/>
                <a:ea typeface="Microsoft YaHei" charset="-122"/>
              </a:rPr>
              <a:t>Conclusions </a:t>
            </a:r>
          </a:p>
        </p:txBody>
      </p:sp>
      <p:sp>
        <p:nvSpPr>
          <p:cNvPr id="11" name="文本框 10">
            <a:extLst>
              <a:ext uri="{FF2B5EF4-FFF2-40B4-BE49-F238E27FC236}">
                <a16:creationId xmlns:a16="http://schemas.microsoft.com/office/drawing/2014/main" id="{9C06421E-F124-448A-92AF-571CB4B96B1B}"/>
              </a:ext>
            </a:extLst>
          </p:cNvPr>
          <p:cNvSpPr txBox="1"/>
          <p:nvPr/>
        </p:nvSpPr>
        <p:spPr>
          <a:xfrm>
            <a:off x="5465362" y="194019"/>
            <a:ext cx="4808655" cy="6801862"/>
          </a:xfrm>
          <a:prstGeom prst="rect">
            <a:avLst/>
          </a:prstGeom>
          <a:noFill/>
        </p:spPr>
        <p:txBody>
          <a:bodyPr wrap="square" rtlCol="0">
            <a:spAutoFit/>
          </a:bodyPr>
          <a:lstStyle/>
          <a:p>
            <a:pPr marL="285750" indent="-285750">
              <a:spcAft>
                <a:spcPts val="1800"/>
              </a:spcAft>
              <a:buFont typeface="Wingdings" pitchFamily="2" charset="2"/>
              <a:buChar char="Ø"/>
            </a:pPr>
            <a:r>
              <a:rPr lang="en-US" altLang="zh-CN" b="1" dirty="0">
                <a:latin typeface="Microsoft YaHei" charset="-122"/>
                <a:ea typeface="Microsoft YaHei" charset="-122"/>
              </a:rPr>
              <a:t>SSP1</a:t>
            </a:r>
            <a:r>
              <a:rPr lang="zh-CN" altLang="en-US" b="1" dirty="0">
                <a:latin typeface="Microsoft YaHei" charset="-122"/>
                <a:ea typeface="Microsoft YaHei" charset="-122"/>
              </a:rPr>
              <a:t>：可持续发展路径（</a:t>
            </a:r>
            <a:r>
              <a:rPr lang="en-US" altLang="zh-CN" sz="1800" b="1" dirty="0">
                <a:effectLst/>
                <a:latin typeface="Times New Roman" panose="02020603050405020304" pitchFamily="18" charset="0"/>
                <a:ea typeface="Times New Roman" panose="02020603050405020304" pitchFamily="18" charset="0"/>
              </a:rPr>
              <a:t>Sustainability</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尽快实现可持续道路与千年目标</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污泥减排压力最小</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en-US" altLang="zh-CN" b="1" dirty="0">
                <a:latin typeface="Microsoft YaHei" charset="-122"/>
                <a:ea typeface="Microsoft YaHei" charset="-122"/>
              </a:rPr>
              <a:t>SSP2</a:t>
            </a:r>
            <a:r>
              <a:rPr lang="zh-CN" altLang="en-US" b="1" dirty="0">
                <a:latin typeface="Microsoft YaHei" charset="-122"/>
                <a:ea typeface="Microsoft YaHei" charset="-122"/>
              </a:rPr>
              <a:t>：中间路径（</a:t>
            </a:r>
            <a:r>
              <a:rPr lang="en-US" altLang="zh-CN" sz="1800" b="1" dirty="0">
                <a:effectLst/>
                <a:latin typeface="Times New Roman" panose="02020603050405020304" pitchFamily="18" charset="0"/>
                <a:ea typeface="Times New Roman" panose="02020603050405020304" pitchFamily="18" charset="0"/>
              </a:rPr>
              <a:t>Middle</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维持现状</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污泥发展与历史趋势类似</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en-US" altLang="zh-CN" b="1" dirty="0">
                <a:latin typeface="Microsoft YaHei" charset="-122"/>
                <a:ea typeface="Microsoft YaHei" charset="-122"/>
              </a:rPr>
              <a:t>SSP3</a:t>
            </a:r>
            <a:r>
              <a:rPr lang="zh-CN" altLang="en-US" b="1" dirty="0">
                <a:latin typeface="Microsoft YaHei" charset="-122"/>
                <a:ea typeface="Microsoft YaHei" charset="-122"/>
              </a:rPr>
              <a:t>：区域竞争路径（</a:t>
            </a:r>
            <a:r>
              <a:rPr lang="en-US" altLang="zh-CN" sz="1800" b="1" dirty="0">
                <a:effectLst/>
                <a:latin typeface="Times New Roman" panose="02020603050405020304" pitchFamily="18" charset="0"/>
                <a:ea typeface="Times New Roman" panose="02020603050405020304" pitchFamily="18" charset="0"/>
              </a:rPr>
              <a:t>Regional Rivalry</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区域竞争</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前期增速迅猛，适应难度大</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en-US" altLang="zh-CN" b="1" dirty="0">
                <a:latin typeface="Microsoft YaHei" charset="-122"/>
                <a:ea typeface="Microsoft YaHei" charset="-122"/>
              </a:rPr>
              <a:t>SSP4</a:t>
            </a:r>
            <a:r>
              <a:rPr lang="zh-CN" altLang="en-US" b="1" dirty="0">
                <a:latin typeface="Microsoft YaHei" charset="-122"/>
                <a:ea typeface="Microsoft YaHei" charset="-122"/>
              </a:rPr>
              <a:t>：不均衡路径（</a:t>
            </a:r>
            <a:r>
              <a:rPr lang="en-US" altLang="zh-CN" b="1" dirty="0">
                <a:latin typeface="Times New Roman" panose="02020603050405020304" pitchFamily="18" charset="0"/>
                <a:ea typeface="Microsoft YaHei" charset="-122"/>
              </a:rPr>
              <a:t>Inequality</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区域发展不均</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重点关注区域差异</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en-US" altLang="zh-CN" b="1" dirty="0">
                <a:latin typeface="Microsoft YaHei" charset="-122"/>
                <a:ea typeface="Microsoft YaHei" charset="-122"/>
              </a:rPr>
              <a:t>SSP5</a:t>
            </a:r>
            <a:r>
              <a:rPr lang="zh-CN" altLang="en-US" b="1" dirty="0">
                <a:latin typeface="Microsoft YaHei" charset="-122"/>
                <a:ea typeface="Microsoft YaHei" charset="-122"/>
              </a:rPr>
              <a:t>：基于化石燃料路径（</a:t>
            </a:r>
            <a:r>
              <a:rPr lang="en-US" altLang="zh-CN" sz="1800" b="1" dirty="0">
                <a:effectLst/>
                <a:latin typeface="Times New Roman" panose="02020603050405020304" pitchFamily="18" charset="0"/>
                <a:ea typeface="Times New Roman" panose="02020603050405020304" pitchFamily="18" charset="0"/>
              </a:rPr>
              <a:t>Fossil-fueled</a:t>
            </a:r>
            <a:r>
              <a:rPr lang="zh-CN" altLang="en-US" b="1" dirty="0">
                <a:latin typeface="Microsoft YaHei" charset="-122"/>
                <a:ea typeface="Microsoft YaHei" charset="-122"/>
              </a:rPr>
              <a:t>）</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发展经济，不考虑环境后果</a:t>
            </a:r>
            <a:endParaRPr lang="en-US" altLang="zh-CN"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dirty="0">
                <a:latin typeface="Microsoft YaHei" charset="-122"/>
                <a:ea typeface="Microsoft YaHei" charset="-122"/>
              </a:rPr>
              <a:t>污泥挑战严峻</a:t>
            </a:r>
            <a:endParaRPr lang="en-US" altLang="zh-CN" dirty="0">
              <a:latin typeface="Microsoft YaHei" charset="-122"/>
              <a:ea typeface="Microsoft YaHei" charset="-122"/>
            </a:endParaRPr>
          </a:p>
          <a:p>
            <a:pPr lvl="1">
              <a:spcAft>
                <a:spcPts val="600"/>
              </a:spcAft>
            </a:pPr>
            <a:endParaRPr lang="en-US" altLang="zh-CN" dirty="0">
              <a:latin typeface="Microsoft YaHei" charset="-122"/>
              <a:ea typeface="Microsoft YaHei" charset="-122"/>
            </a:endParaRPr>
          </a:p>
          <a:p>
            <a:pPr lvl="1">
              <a:spcAft>
                <a:spcPts val="600"/>
              </a:spcAft>
            </a:pPr>
            <a:endParaRPr lang="en-US" altLang="zh-CN" dirty="0">
              <a:latin typeface="Microsoft YaHei" charset="-122"/>
              <a:ea typeface="Microsoft YaHei" charset="-122"/>
            </a:endParaRPr>
          </a:p>
        </p:txBody>
      </p:sp>
      <p:sp>
        <p:nvSpPr>
          <p:cNvPr id="13" name="文本框 12">
            <a:extLst>
              <a:ext uri="{FF2B5EF4-FFF2-40B4-BE49-F238E27FC236}">
                <a16:creationId xmlns:a16="http://schemas.microsoft.com/office/drawing/2014/main" id="{05A8C53A-8EDD-489E-974F-35106957B8B5}"/>
              </a:ext>
            </a:extLst>
          </p:cNvPr>
          <p:cNvSpPr txBox="1"/>
          <p:nvPr/>
        </p:nvSpPr>
        <p:spPr>
          <a:xfrm>
            <a:off x="1066888" y="6342156"/>
            <a:ext cx="3331116" cy="253916"/>
          </a:xfrm>
          <a:prstGeom prst="rect">
            <a:avLst/>
          </a:prstGeom>
          <a:noFill/>
        </p:spPr>
        <p:txBody>
          <a:bodyPr wrap="square">
            <a:spAutoFit/>
          </a:bodyPr>
          <a:lstStyle/>
          <a:p>
            <a:r>
              <a:rPr lang="en-US" altLang="zh-CN" sz="1050" kern="100" dirty="0">
                <a:latin typeface="黑体" panose="02010609060101010101" pitchFamily="49" charset="-122"/>
                <a:ea typeface="黑体" panose="02010609060101010101" pitchFamily="49" charset="-122"/>
                <a:cs typeface="Times New Roman" panose="02020603050405020304" pitchFamily="18" charset="0"/>
              </a:rPr>
              <a:t>2040,2060,2080,2100</a:t>
            </a:r>
            <a:r>
              <a:rPr lang="zh-CN" altLang="en-US" sz="1050" kern="100" dirty="0">
                <a:effectLst/>
                <a:latin typeface="黑体" panose="02010609060101010101" pitchFamily="49" charset="-122"/>
                <a:ea typeface="黑体" panose="02010609060101010101" pitchFamily="49" charset="-122"/>
                <a:cs typeface="Times New Roman" panose="02020603050405020304" pitchFamily="18" charset="0"/>
              </a:rPr>
              <a:t>年</a:t>
            </a:r>
            <a:r>
              <a:rPr lang="en-US" altLang="zh-CN" sz="1050" kern="100" dirty="0">
                <a:effectLst/>
                <a:latin typeface="黑体" panose="02010609060101010101" pitchFamily="49" charset="-122"/>
                <a:ea typeface="黑体" panose="02010609060101010101" pitchFamily="49" charset="-122"/>
                <a:cs typeface="Times New Roman" panose="02020603050405020304" pitchFamily="18" charset="0"/>
              </a:rPr>
              <a:t>SSP5</a:t>
            </a:r>
            <a:r>
              <a:rPr lang="zh-CN" altLang="en-US" sz="1050" kern="100" dirty="0">
                <a:effectLst/>
                <a:latin typeface="黑体" panose="02010609060101010101" pitchFamily="49" charset="-122"/>
                <a:ea typeface="黑体" panose="02010609060101010101" pitchFamily="49" charset="-122"/>
                <a:cs typeface="Times New Roman" panose="02020603050405020304" pitchFamily="18" charset="0"/>
              </a:rPr>
              <a:t>情境下全国分省污泥产量</a:t>
            </a:r>
            <a:endParaRPr lang="zh-CN" altLang="en-US" sz="1050" dirty="0">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id="{A1D03B08-A501-4CC4-B6FE-9EC513BE520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86438" y="1407245"/>
            <a:ext cx="5064699" cy="4911718"/>
          </a:xfrm>
          <a:prstGeom prst="rect">
            <a:avLst/>
          </a:prstGeom>
          <a:noFill/>
        </p:spPr>
      </p:pic>
    </p:spTree>
    <p:extLst>
      <p:ext uri="{BB962C8B-B14F-4D97-AF65-F5344CB8AC3E}">
        <p14:creationId xmlns:p14="http://schemas.microsoft.com/office/powerpoint/2010/main" val="2594566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640C23F-A6B6-4E4A-B5BF-F168AA77CA82}"/>
              </a:ext>
            </a:extLst>
          </p:cNvPr>
          <p:cNvSpPr/>
          <p:nvPr/>
        </p:nvSpPr>
        <p:spPr>
          <a:xfrm>
            <a:off x="10274018" y="0"/>
            <a:ext cx="1917982" cy="6858000"/>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5366838-78F9-439C-B6E3-530D9A4C0D84}"/>
              </a:ext>
            </a:extLst>
          </p:cNvPr>
          <p:cNvSpPr txBox="1"/>
          <p:nvPr/>
        </p:nvSpPr>
        <p:spPr>
          <a:xfrm>
            <a:off x="10274018" y="1035629"/>
            <a:ext cx="1917982" cy="3539430"/>
          </a:xfrm>
          <a:prstGeom prst="rect">
            <a:avLst/>
          </a:prstGeom>
          <a:noFill/>
        </p:spPr>
        <p:txBody>
          <a:bodyPr wrap="square">
            <a:spAutoFit/>
          </a:bodyPr>
          <a:lstStyle/>
          <a:p>
            <a:pPr marL="0" indent="0">
              <a:lnSpc>
                <a:spcPct val="100000"/>
              </a:lnSpc>
              <a:buNone/>
            </a:pPr>
            <a:r>
              <a:rPr lang="zh-CN" altLang="en-US" sz="3200" dirty="0">
                <a:solidFill>
                  <a:schemeClr val="bg2">
                    <a:lumMod val="75000"/>
                  </a:schemeClr>
                </a:solidFill>
                <a:latin typeface="Microsoft YaHei" charset="-122"/>
                <a:ea typeface="Microsoft YaHei" charset="-122"/>
              </a:rPr>
              <a:t>背景意义</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r>
              <a:rPr lang="zh-CN" altLang="en-US" sz="3200" dirty="0">
                <a:solidFill>
                  <a:schemeClr val="bg2">
                    <a:lumMod val="75000"/>
                  </a:schemeClr>
                </a:solidFill>
                <a:latin typeface="Microsoft YaHei" charset="-122"/>
                <a:ea typeface="Microsoft YaHei" charset="-122"/>
              </a:rPr>
              <a:t>研究方法</a:t>
            </a:r>
            <a:endParaRPr lang="en-US" altLang="zh-CN" sz="3200" dirty="0">
              <a:solidFill>
                <a:schemeClr val="bg2">
                  <a:lumMod val="75000"/>
                </a:schemeClr>
              </a:solidFill>
              <a:latin typeface="Microsoft YaHei" charset="-122"/>
              <a:ea typeface="Microsoft YaHei" charset="-122"/>
            </a:endParaRPr>
          </a:p>
          <a:p>
            <a:pPr marL="0" indent="0">
              <a:buNone/>
            </a:pPr>
            <a:endParaRPr lang="en-US" altLang="zh-CN" sz="3200" dirty="0">
              <a:solidFill>
                <a:schemeClr val="bg2">
                  <a:lumMod val="75000"/>
                </a:schemeClr>
              </a:solidFill>
              <a:latin typeface="Microsoft YaHei" charset="-122"/>
              <a:ea typeface="Microsoft YaHei" charset="-122"/>
            </a:endParaRPr>
          </a:p>
          <a:p>
            <a:pPr indent="0">
              <a:buNone/>
            </a:pPr>
            <a:r>
              <a:rPr lang="zh-CN" altLang="en-US" sz="3200" dirty="0">
                <a:solidFill>
                  <a:schemeClr val="bg2">
                    <a:lumMod val="75000"/>
                  </a:schemeClr>
                </a:solidFill>
                <a:latin typeface="Microsoft YaHei" charset="-122"/>
                <a:ea typeface="Microsoft YaHei" charset="-122"/>
              </a:rPr>
              <a:t>研究结论</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pPr>
              <a:lnSpc>
                <a:spcPct val="100000"/>
              </a:lnSpc>
            </a:pPr>
            <a:r>
              <a:rPr lang="zh-CN" altLang="en-US" sz="3200" dirty="0">
                <a:latin typeface="Microsoft YaHei" charset="-122"/>
                <a:ea typeface="Microsoft YaHei" charset="-122"/>
              </a:rPr>
              <a:t>主要贡献</a:t>
            </a:r>
          </a:p>
        </p:txBody>
      </p:sp>
      <p:sp>
        <p:nvSpPr>
          <p:cNvPr id="18" name="文本框 17">
            <a:extLst>
              <a:ext uri="{FF2B5EF4-FFF2-40B4-BE49-F238E27FC236}">
                <a16:creationId xmlns:a16="http://schemas.microsoft.com/office/drawing/2014/main" id="{C4D1C346-030C-487F-93D1-5BDF21CF0DA9}"/>
              </a:ext>
            </a:extLst>
          </p:cNvPr>
          <p:cNvSpPr txBox="1"/>
          <p:nvPr/>
        </p:nvSpPr>
        <p:spPr>
          <a:xfrm>
            <a:off x="1853106" y="91768"/>
            <a:ext cx="6120880" cy="1015663"/>
          </a:xfrm>
          <a:prstGeom prst="rect">
            <a:avLst/>
          </a:prstGeom>
          <a:noFill/>
        </p:spPr>
        <p:txBody>
          <a:bodyPr wrap="square">
            <a:spAutoFit/>
          </a:bodyPr>
          <a:lstStyle/>
          <a:p>
            <a:pPr marL="0" indent="0">
              <a:buNone/>
            </a:pPr>
            <a:r>
              <a:rPr lang="zh-CN" altLang="en-US" sz="4000" b="1" dirty="0">
                <a:latin typeface="Microsoft YaHei" charset="-122"/>
                <a:ea typeface="Microsoft YaHei" charset="-122"/>
              </a:rPr>
              <a:t>主要贡献</a:t>
            </a:r>
            <a:endParaRPr lang="en-US" altLang="zh-CN" sz="4000" b="1" dirty="0">
              <a:latin typeface="Microsoft YaHei" charset="-122"/>
              <a:ea typeface="Microsoft YaHei" charset="-122"/>
            </a:endParaRPr>
          </a:p>
          <a:p>
            <a:pPr marL="0" indent="0">
              <a:buNone/>
            </a:pPr>
            <a:r>
              <a:rPr lang="en-US" altLang="zh-CN" sz="2000" dirty="0">
                <a:solidFill>
                  <a:schemeClr val="bg2">
                    <a:lumMod val="75000"/>
                  </a:schemeClr>
                </a:solidFill>
                <a:latin typeface="Microsoft YaHei" charset="-122"/>
                <a:ea typeface="Microsoft YaHei" charset="-122"/>
              </a:rPr>
              <a:t>Contributions</a:t>
            </a:r>
          </a:p>
        </p:txBody>
      </p:sp>
      <p:pic>
        <p:nvPicPr>
          <p:cNvPr id="19" name="内容占位符 5">
            <a:extLst>
              <a:ext uri="{FF2B5EF4-FFF2-40B4-BE49-F238E27FC236}">
                <a16:creationId xmlns:a16="http://schemas.microsoft.com/office/drawing/2014/main" id="{2E33EAB0-48DF-46C5-902D-3AE7CFED5D58}"/>
              </a:ext>
            </a:extLst>
          </p:cNvPr>
          <p:cNvPicPr>
            <a:picLocks noChangeAspect="1"/>
          </p:cNvPicPr>
          <p:nvPr/>
        </p:nvPicPr>
        <p:blipFill rotWithShape="1">
          <a:blip r:embed="rId3">
            <a:extLst>
              <a:ext uri="{28A0092B-C50C-407E-A947-70E740481C1C}">
                <a14:useLocalDpi xmlns:a14="http://schemas.microsoft.com/office/drawing/2010/main" val="0"/>
              </a:ext>
            </a:extLst>
          </a:blip>
          <a:srcRect l="13324" t="13345" r="17034" b="12535"/>
          <a:stretch/>
        </p:blipFill>
        <p:spPr>
          <a:xfrm>
            <a:off x="45064" y="0"/>
            <a:ext cx="1808042" cy="1139499"/>
          </a:xfrm>
          <a:prstGeom prst="rect">
            <a:avLst/>
          </a:prstGeom>
        </p:spPr>
      </p:pic>
      <p:sp>
        <p:nvSpPr>
          <p:cNvPr id="13" name="文本框 12">
            <a:extLst>
              <a:ext uri="{FF2B5EF4-FFF2-40B4-BE49-F238E27FC236}">
                <a16:creationId xmlns:a16="http://schemas.microsoft.com/office/drawing/2014/main" id="{DE92C8D6-F5C6-4F3B-AE22-D7AEAEE2F352}"/>
              </a:ext>
            </a:extLst>
          </p:cNvPr>
          <p:cNvSpPr txBox="1"/>
          <p:nvPr/>
        </p:nvSpPr>
        <p:spPr>
          <a:xfrm>
            <a:off x="45064" y="1349829"/>
            <a:ext cx="6203336" cy="5693866"/>
          </a:xfrm>
          <a:prstGeom prst="rect">
            <a:avLst/>
          </a:prstGeom>
          <a:noFill/>
        </p:spPr>
        <p:txBody>
          <a:bodyPr wrap="square" rtlCol="0">
            <a:spAutoFit/>
          </a:bodyPr>
          <a:lstStyle/>
          <a:p>
            <a:pPr marL="285750" indent="-285750">
              <a:spcAft>
                <a:spcPts val="1800"/>
              </a:spcAft>
              <a:buFont typeface="Wingdings" pitchFamily="2" charset="2"/>
              <a:buChar char="Ø"/>
            </a:pPr>
            <a:r>
              <a:rPr lang="zh-CN" altLang="en-US" b="1" dirty="0">
                <a:latin typeface="Microsoft YaHei" charset="-122"/>
                <a:ea typeface="Microsoft YaHei" charset="-122"/>
              </a:rPr>
              <a:t>污泥驱动因子识别</a:t>
            </a:r>
            <a:endParaRPr lang="en-US" altLang="zh-CN" b="1"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把握污泥在城市代谢过程中的产生源头</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控制污泥产量</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zh-CN" altLang="en-US" b="1" dirty="0">
                <a:latin typeface="Microsoft YaHei" charset="-122"/>
                <a:ea typeface="Microsoft YaHei" charset="-122"/>
              </a:rPr>
              <a:t>污泥产量预测</a:t>
            </a:r>
            <a:endParaRPr lang="en-US" altLang="zh-CN" b="1"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给出不同情境下污泥预测结果，明确污泥发展路径</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为针对性制定污泥治理政策提供科学依据</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zh-CN" altLang="en-US" b="1" dirty="0">
                <a:latin typeface="Microsoft YaHei" charset="-122"/>
                <a:ea typeface="Microsoft YaHei" charset="-122"/>
              </a:rPr>
              <a:t>创新点</a:t>
            </a:r>
            <a:endParaRPr lang="en-US" altLang="zh-CN" b="1"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研究精度较高</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影响因素考虑全面</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结合地学思维探索环境问题</a:t>
            </a:r>
            <a:endParaRPr lang="en-US" altLang="zh-CN" dirty="0">
              <a:latin typeface="Microsoft YaHei" charset="-122"/>
              <a:ea typeface="Microsoft YaHei" charset="-122"/>
            </a:endParaRPr>
          </a:p>
          <a:p>
            <a:pPr lvl="1">
              <a:spcAft>
                <a:spcPts val="600"/>
              </a:spcAft>
            </a:pPr>
            <a:endParaRPr lang="en-US" altLang="zh-CN" dirty="0">
              <a:latin typeface="Microsoft YaHei" charset="-122"/>
              <a:ea typeface="Microsoft YaHei" charset="-122"/>
            </a:endParaRPr>
          </a:p>
          <a:p>
            <a:pPr lvl="1">
              <a:spcAft>
                <a:spcPts val="600"/>
              </a:spcAft>
            </a:pPr>
            <a:endParaRPr lang="en-US" altLang="zh-CN" dirty="0">
              <a:latin typeface="Microsoft YaHei" charset="-122"/>
              <a:ea typeface="Microsoft YaHei" charset="-122"/>
            </a:endParaRPr>
          </a:p>
        </p:txBody>
      </p:sp>
      <p:pic>
        <p:nvPicPr>
          <p:cNvPr id="2" name="图片 1">
            <a:extLst>
              <a:ext uri="{FF2B5EF4-FFF2-40B4-BE49-F238E27FC236}">
                <a16:creationId xmlns:a16="http://schemas.microsoft.com/office/drawing/2014/main" id="{E763BD56-0636-4E9E-B03D-E6566F3277A7}"/>
              </a:ext>
            </a:extLst>
          </p:cNvPr>
          <p:cNvPicPr>
            <a:picLocks noChangeAspect="1"/>
          </p:cNvPicPr>
          <p:nvPr/>
        </p:nvPicPr>
        <p:blipFill>
          <a:blip r:embed="rId4"/>
          <a:stretch>
            <a:fillRect/>
          </a:stretch>
        </p:blipFill>
        <p:spPr>
          <a:xfrm>
            <a:off x="6651083" y="0"/>
            <a:ext cx="3622935" cy="6736484"/>
          </a:xfrm>
          <a:prstGeom prst="rect">
            <a:avLst/>
          </a:prstGeom>
        </p:spPr>
      </p:pic>
      <p:pic>
        <p:nvPicPr>
          <p:cNvPr id="3" name="图片 2">
            <a:extLst>
              <a:ext uri="{FF2B5EF4-FFF2-40B4-BE49-F238E27FC236}">
                <a16:creationId xmlns:a16="http://schemas.microsoft.com/office/drawing/2014/main" id="{2591B709-DD61-45FD-8FCA-D10AAB27523B}"/>
              </a:ext>
            </a:extLst>
          </p:cNvPr>
          <p:cNvPicPr>
            <a:picLocks noChangeAspect="1"/>
          </p:cNvPicPr>
          <p:nvPr/>
        </p:nvPicPr>
        <p:blipFill>
          <a:blip r:embed="rId5"/>
          <a:stretch>
            <a:fillRect/>
          </a:stretch>
        </p:blipFill>
        <p:spPr>
          <a:xfrm>
            <a:off x="3966201" y="4256266"/>
            <a:ext cx="2636761" cy="2509966"/>
          </a:xfrm>
          <a:prstGeom prst="rect">
            <a:avLst/>
          </a:prstGeom>
        </p:spPr>
      </p:pic>
    </p:spTree>
    <p:extLst>
      <p:ext uri="{BB962C8B-B14F-4D97-AF65-F5344CB8AC3E}">
        <p14:creationId xmlns:p14="http://schemas.microsoft.com/office/powerpoint/2010/main" val="1395928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640C23F-A6B6-4E4A-B5BF-F168AA77CA82}"/>
              </a:ext>
            </a:extLst>
          </p:cNvPr>
          <p:cNvSpPr/>
          <p:nvPr/>
        </p:nvSpPr>
        <p:spPr>
          <a:xfrm>
            <a:off x="10274018" y="0"/>
            <a:ext cx="1917982" cy="6858000"/>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5366838-78F9-439C-B6E3-530D9A4C0D84}"/>
              </a:ext>
            </a:extLst>
          </p:cNvPr>
          <p:cNvSpPr txBox="1"/>
          <p:nvPr/>
        </p:nvSpPr>
        <p:spPr>
          <a:xfrm>
            <a:off x="10274018" y="1035629"/>
            <a:ext cx="1917982" cy="3539430"/>
          </a:xfrm>
          <a:prstGeom prst="rect">
            <a:avLst/>
          </a:prstGeom>
          <a:noFill/>
        </p:spPr>
        <p:txBody>
          <a:bodyPr wrap="square">
            <a:spAutoFit/>
          </a:bodyPr>
          <a:lstStyle/>
          <a:p>
            <a:pPr marL="0" indent="0">
              <a:lnSpc>
                <a:spcPct val="100000"/>
              </a:lnSpc>
              <a:buNone/>
            </a:pPr>
            <a:r>
              <a:rPr lang="zh-CN" altLang="en-US" sz="3200" dirty="0">
                <a:solidFill>
                  <a:schemeClr val="bg2">
                    <a:lumMod val="75000"/>
                  </a:schemeClr>
                </a:solidFill>
                <a:latin typeface="Microsoft YaHei" charset="-122"/>
                <a:ea typeface="Microsoft YaHei" charset="-122"/>
              </a:rPr>
              <a:t>背景意义</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r>
              <a:rPr lang="zh-CN" altLang="en-US" sz="3200" dirty="0">
                <a:solidFill>
                  <a:schemeClr val="bg2">
                    <a:lumMod val="75000"/>
                  </a:schemeClr>
                </a:solidFill>
                <a:latin typeface="Microsoft YaHei" charset="-122"/>
                <a:ea typeface="Microsoft YaHei" charset="-122"/>
              </a:rPr>
              <a:t>研究方法</a:t>
            </a:r>
            <a:endParaRPr lang="en-US" altLang="zh-CN" sz="3200" dirty="0">
              <a:solidFill>
                <a:schemeClr val="bg2">
                  <a:lumMod val="75000"/>
                </a:schemeClr>
              </a:solidFill>
              <a:latin typeface="Microsoft YaHei" charset="-122"/>
              <a:ea typeface="Microsoft YaHei" charset="-122"/>
            </a:endParaRPr>
          </a:p>
          <a:p>
            <a:pPr marL="0" indent="0">
              <a:buNone/>
            </a:pPr>
            <a:endParaRPr lang="en-US" altLang="zh-CN" sz="3200" dirty="0">
              <a:solidFill>
                <a:schemeClr val="bg2">
                  <a:lumMod val="75000"/>
                </a:schemeClr>
              </a:solidFill>
              <a:latin typeface="Microsoft YaHei" charset="-122"/>
              <a:ea typeface="Microsoft YaHei" charset="-122"/>
            </a:endParaRPr>
          </a:p>
          <a:p>
            <a:pPr indent="0">
              <a:buNone/>
            </a:pPr>
            <a:r>
              <a:rPr lang="zh-CN" altLang="en-US" sz="3200" dirty="0">
                <a:solidFill>
                  <a:schemeClr val="bg2">
                    <a:lumMod val="75000"/>
                  </a:schemeClr>
                </a:solidFill>
                <a:latin typeface="Microsoft YaHei" charset="-122"/>
                <a:ea typeface="Microsoft YaHei" charset="-122"/>
              </a:rPr>
              <a:t>研究结论</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pPr>
              <a:lnSpc>
                <a:spcPct val="100000"/>
              </a:lnSpc>
            </a:pPr>
            <a:r>
              <a:rPr lang="zh-CN" altLang="en-US" sz="3200" dirty="0">
                <a:solidFill>
                  <a:schemeClr val="bg2">
                    <a:lumMod val="75000"/>
                  </a:schemeClr>
                </a:solidFill>
                <a:latin typeface="Microsoft YaHei" charset="-122"/>
                <a:ea typeface="Microsoft YaHei" charset="-122"/>
              </a:rPr>
              <a:t>主要贡献</a:t>
            </a:r>
          </a:p>
        </p:txBody>
      </p:sp>
      <p:sp>
        <p:nvSpPr>
          <p:cNvPr id="18" name="文本框 17">
            <a:extLst>
              <a:ext uri="{FF2B5EF4-FFF2-40B4-BE49-F238E27FC236}">
                <a16:creationId xmlns:a16="http://schemas.microsoft.com/office/drawing/2014/main" id="{C4D1C346-030C-487F-93D1-5BDF21CF0DA9}"/>
              </a:ext>
            </a:extLst>
          </p:cNvPr>
          <p:cNvSpPr txBox="1"/>
          <p:nvPr/>
        </p:nvSpPr>
        <p:spPr>
          <a:xfrm>
            <a:off x="1853106" y="91768"/>
            <a:ext cx="6120880" cy="1015663"/>
          </a:xfrm>
          <a:prstGeom prst="rect">
            <a:avLst/>
          </a:prstGeom>
          <a:noFill/>
        </p:spPr>
        <p:txBody>
          <a:bodyPr wrap="square">
            <a:spAutoFit/>
          </a:bodyPr>
          <a:lstStyle/>
          <a:p>
            <a:pPr marL="0" indent="0">
              <a:buNone/>
            </a:pPr>
            <a:r>
              <a:rPr lang="zh-CN" altLang="en-US" sz="4000" b="1" dirty="0">
                <a:latin typeface="Microsoft YaHei" charset="-122"/>
                <a:ea typeface="Microsoft YaHei" charset="-122"/>
              </a:rPr>
              <a:t>致谢</a:t>
            </a:r>
            <a:endParaRPr lang="en-US" altLang="zh-CN" sz="4000" b="1" dirty="0">
              <a:latin typeface="Microsoft YaHei" charset="-122"/>
              <a:ea typeface="Microsoft YaHei" charset="-122"/>
            </a:endParaRPr>
          </a:p>
          <a:p>
            <a:pPr marL="0" indent="0">
              <a:buNone/>
            </a:pPr>
            <a:r>
              <a:rPr lang="en-US" altLang="zh-CN" sz="2000" dirty="0">
                <a:solidFill>
                  <a:schemeClr val="bg2">
                    <a:lumMod val="75000"/>
                  </a:schemeClr>
                </a:solidFill>
                <a:latin typeface="Microsoft YaHei" charset="-122"/>
                <a:ea typeface="Microsoft YaHei" charset="-122"/>
              </a:rPr>
              <a:t>Appreciation</a:t>
            </a:r>
          </a:p>
        </p:txBody>
      </p:sp>
      <p:pic>
        <p:nvPicPr>
          <p:cNvPr id="19" name="内容占位符 5">
            <a:extLst>
              <a:ext uri="{FF2B5EF4-FFF2-40B4-BE49-F238E27FC236}">
                <a16:creationId xmlns:a16="http://schemas.microsoft.com/office/drawing/2014/main" id="{2E33EAB0-48DF-46C5-902D-3AE7CFED5D58}"/>
              </a:ext>
            </a:extLst>
          </p:cNvPr>
          <p:cNvPicPr>
            <a:picLocks noChangeAspect="1"/>
          </p:cNvPicPr>
          <p:nvPr/>
        </p:nvPicPr>
        <p:blipFill rotWithShape="1">
          <a:blip r:embed="rId3">
            <a:extLst>
              <a:ext uri="{28A0092B-C50C-407E-A947-70E740481C1C}">
                <a14:useLocalDpi xmlns:a14="http://schemas.microsoft.com/office/drawing/2010/main" val="0"/>
              </a:ext>
            </a:extLst>
          </a:blip>
          <a:srcRect l="13324" t="13345" r="17034" b="12535"/>
          <a:stretch/>
        </p:blipFill>
        <p:spPr>
          <a:xfrm>
            <a:off x="45064" y="0"/>
            <a:ext cx="1808042" cy="1139499"/>
          </a:xfrm>
          <a:prstGeom prst="rect">
            <a:avLst/>
          </a:prstGeom>
        </p:spPr>
      </p:pic>
      <p:sp>
        <p:nvSpPr>
          <p:cNvPr id="2" name="文本框 1">
            <a:extLst>
              <a:ext uri="{FF2B5EF4-FFF2-40B4-BE49-F238E27FC236}">
                <a16:creationId xmlns:a16="http://schemas.microsoft.com/office/drawing/2014/main" id="{57979D88-A5F2-4F12-B2A3-60512DDA98C8}"/>
              </a:ext>
            </a:extLst>
          </p:cNvPr>
          <p:cNvSpPr txBox="1"/>
          <p:nvPr/>
        </p:nvSpPr>
        <p:spPr>
          <a:xfrm>
            <a:off x="94906" y="1456196"/>
            <a:ext cx="7879080" cy="707886"/>
          </a:xfrm>
          <a:prstGeom prst="rect">
            <a:avLst/>
          </a:prstGeom>
          <a:noFill/>
        </p:spPr>
        <p:txBody>
          <a:bodyPr wrap="none" rtlCol="0">
            <a:spAutoFit/>
          </a:bodyPr>
          <a:lstStyle/>
          <a:p>
            <a:r>
              <a:rPr lang="zh-CN" altLang="en-US" sz="4000" b="1" dirty="0">
                <a:latin typeface="Microsoft YaHei" charset="-122"/>
                <a:ea typeface="Microsoft YaHei" charset="-122"/>
              </a:rPr>
              <a:t>感谢聆听，敬请各位老师批评指正</a:t>
            </a:r>
          </a:p>
        </p:txBody>
      </p:sp>
      <p:sp>
        <p:nvSpPr>
          <p:cNvPr id="8" name="文本框 7">
            <a:extLst>
              <a:ext uri="{FF2B5EF4-FFF2-40B4-BE49-F238E27FC236}">
                <a16:creationId xmlns:a16="http://schemas.microsoft.com/office/drawing/2014/main" id="{1BBDFF83-4FC9-4F5B-99E2-B59E35162A8A}"/>
              </a:ext>
            </a:extLst>
          </p:cNvPr>
          <p:cNvSpPr txBox="1"/>
          <p:nvPr/>
        </p:nvSpPr>
        <p:spPr>
          <a:xfrm>
            <a:off x="-232660" y="2512847"/>
            <a:ext cx="8740303" cy="1477328"/>
          </a:xfrm>
          <a:prstGeom prst="rect">
            <a:avLst/>
          </a:prstGeom>
          <a:noFill/>
        </p:spPr>
        <p:txBody>
          <a:bodyPr wrap="square">
            <a:spAutoFit/>
          </a:bodyPr>
          <a:lstStyle/>
          <a:p>
            <a:pPr marL="742950" lvl="1" indent="-285750">
              <a:spcAft>
                <a:spcPts val="600"/>
              </a:spcAft>
              <a:buFont typeface="Arial" panose="020B0604020202020204" pitchFamily="34" charset="0"/>
              <a:buChar char="•"/>
            </a:pPr>
            <a:r>
              <a:rPr lang="zh-CN" altLang="zh-CN" dirty="0">
                <a:latin typeface="Microsoft YaHei" charset="-122"/>
                <a:ea typeface="Microsoft YaHei" charset="-122"/>
              </a:rPr>
              <a:t>感谢我的导师肖黎姗老师，在这一年</a:t>
            </a:r>
            <a:r>
              <a:rPr lang="zh-CN" altLang="en-US" dirty="0">
                <a:latin typeface="Microsoft YaHei" charset="-122"/>
                <a:ea typeface="Microsoft YaHei" charset="-122"/>
              </a:rPr>
              <a:t>多</a:t>
            </a:r>
            <a:r>
              <a:rPr lang="zh-CN" altLang="zh-CN" dirty="0">
                <a:latin typeface="Microsoft YaHei" charset="-122"/>
                <a:ea typeface="Microsoft YaHei" charset="-122"/>
              </a:rPr>
              <a:t>工作期间，肖老师的悉心指导带给了我踏实，细致的科研训练，她严谨细致的科研态度值得我永远学习。记得肖老师告诉我们，科研和学习就像是在漫长漆黑的隧道中行走，其不确定性与漫长的回报周期是科研工作中唯一确定的规律，只有坚持前进，才能看到那一抹曙光。我相信，这种治学的态度，将是我从她身上学到的最珍贵的财富之一</a:t>
            </a:r>
            <a:endParaRPr lang="zh-CN" altLang="en-US" dirty="0">
              <a:latin typeface="Microsoft YaHei" charset="-122"/>
              <a:ea typeface="Microsoft YaHei" charset="-122"/>
            </a:endParaRPr>
          </a:p>
        </p:txBody>
      </p:sp>
      <p:sp>
        <p:nvSpPr>
          <p:cNvPr id="11" name="文本框 10">
            <a:extLst>
              <a:ext uri="{FF2B5EF4-FFF2-40B4-BE49-F238E27FC236}">
                <a16:creationId xmlns:a16="http://schemas.microsoft.com/office/drawing/2014/main" id="{74AFA2F8-154A-48D8-B78C-95499A3B31C5}"/>
              </a:ext>
            </a:extLst>
          </p:cNvPr>
          <p:cNvSpPr txBox="1"/>
          <p:nvPr/>
        </p:nvSpPr>
        <p:spPr>
          <a:xfrm>
            <a:off x="-232660" y="4327168"/>
            <a:ext cx="8740302" cy="874407"/>
          </a:xfrm>
          <a:prstGeom prst="rect">
            <a:avLst/>
          </a:prstGeom>
          <a:noFill/>
        </p:spPr>
        <p:txBody>
          <a:bodyPr wrap="square">
            <a:spAutoFit/>
          </a:bodyPr>
          <a:lstStyle/>
          <a:p>
            <a:pPr marL="742950" lvl="1" indent="-285750">
              <a:lnSpc>
                <a:spcPct val="150000"/>
              </a:lnSpc>
              <a:spcAft>
                <a:spcPts val="600"/>
              </a:spcAft>
              <a:buFont typeface="Arial" panose="020B0604020202020204" pitchFamily="34" charset="0"/>
              <a:buChar char="•"/>
            </a:pPr>
            <a:r>
              <a:rPr lang="zh-CN" altLang="zh-CN" dirty="0">
                <a:latin typeface="Microsoft YaHei" charset="-122"/>
                <a:ea typeface="Microsoft YaHei" charset="-122"/>
              </a:rPr>
              <a:t>感谢我的各位专业课老师，你们精彩的课堂带给了我扎实的专业知识，让我对地理学有了更加完整与深刻的认识。</a:t>
            </a:r>
          </a:p>
        </p:txBody>
      </p:sp>
      <p:sp>
        <p:nvSpPr>
          <p:cNvPr id="13" name="文本框 12">
            <a:extLst>
              <a:ext uri="{FF2B5EF4-FFF2-40B4-BE49-F238E27FC236}">
                <a16:creationId xmlns:a16="http://schemas.microsoft.com/office/drawing/2014/main" id="{372F87E3-FAD4-42C3-9347-0B8A6DD95AE5}"/>
              </a:ext>
            </a:extLst>
          </p:cNvPr>
          <p:cNvSpPr txBox="1"/>
          <p:nvPr/>
        </p:nvSpPr>
        <p:spPr>
          <a:xfrm>
            <a:off x="-232660" y="5538568"/>
            <a:ext cx="8740302" cy="458908"/>
          </a:xfrm>
          <a:prstGeom prst="rect">
            <a:avLst/>
          </a:prstGeom>
          <a:noFill/>
        </p:spPr>
        <p:txBody>
          <a:bodyPr wrap="square">
            <a:spAutoFit/>
          </a:bodyPr>
          <a:lstStyle/>
          <a:p>
            <a:pPr marL="742950" lvl="1" indent="-285750">
              <a:lnSpc>
                <a:spcPct val="150000"/>
              </a:lnSpc>
              <a:spcAft>
                <a:spcPts val="600"/>
              </a:spcAft>
              <a:buFont typeface="Arial" panose="020B0604020202020204" pitchFamily="34" charset="0"/>
              <a:buChar char="•"/>
            </a:pPr>
            <a:r>
              <a:rPr lang="zh-CN" altLang="zh-CN" dirty="0">
                <a:latin typeface="Microsoft YaHei" charset="-122"/>
                <a:ea typeface="Microsoft YaHei" charset="-122"/>
              </a:rPr>
              <a:t>感谢我的</a:t>
            </a:r>
            <a:r>
              <a:rPr lang="zh-CN" altLang="en-US" dirty="0">
                <a:latin typeface="Microsoft YaHei" charset="-122"/>
                <a:ea typeface="Microsoft YaHei" charset="-122"/>
              </a:rPr>
              <a:t>同学们，我会一直铭记和你们在一起的这四年时光！</a:t>
            </a:r>
            <a:endParaRPr lang="zh-CN" altLang="zh-CN" dirty="0">
              <a:latin typeface="Microsoft YaHei" charset="-122"/>
              <a:ea typeface="Microsoft YaHei" charset="-122"/>
            </a:endParaRPr>
          </a:p>
        </p:txBody>
      </p:sp>
    </p:spTree>
    <p:extLst>
      <p:ext uri="{BB962C8B-B14F-4D97-AF65-F5344CB8AC3E}">
        <p14:creationId xmlns:p14="http://schemas.microsoft.com/office/powerpoint/2010/main" val="4020999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C4D1C346-030C-487F-93D1-5BDF21CF0DA9}"/>
              </a:ext>
            </a:extLst>
          </p:cNvPr>
          <p:cNvSpPr txBox="1"/>
          <p:nvPr/>
        </p:nvSpPr>
        <p:spPr>
          <a:xfrm>
            <a:off x="1917982" y="100643"/>
            <a:ext cx="6120880" cy="1015663"/>
          </a:xfrm>
          <a:prstGeom prst="rect">
            <a:avLst/>
          </a:prstGeom>
          <a:noFill/>
        </p:spPr>
        <p:txBody>
          <a:bodyPr wrap="square">
            <a:spAutoFit/>
          </a:bodyPr>
          <a:lstStyle/>
          <a:p>
            <a:pPr marL="0" indent="0">
              <a:buNone/>
            </a:pPr>
            <a:r>
              <a:rPr lang="zh-CN" altLang="en-US" sz="4000" b="1" dirty="0">
                <a:latin typeface="Microsoft YaHei" charset="-122"/>
                <a:ea typeface="Microsoft YaHei" charset="-122"/>
              </a:rPr>
              <a:t>研究背景</a:t>
            </a:r>
            <a:endParaRPr lang="en-US" altLang="zh-CN" sz="4000" b="1" dirty="0">
              <a:latin typeface="Microsoft YaHei" charset="-122"/>
              <a:ea typeface="Microsoft YaHei" charset="-122"/>
            </a:endParaRPr>
          </a:p>
          <a:p>
            <a:pPr marL="0" indent="0">
              <a:buNone/>
            </a:pPr>
            <a:r>
              <a:rPr lang="en-US" altLang="zh-CN" sz="2000" dirty="0">
                <a:solidFill>
                  <a:schemeClr val="bg2">
                    <a:lumMod val="75000"/>
                  </a:schemeClr>
                </a:solidFill>
                <a:latin typeface="Microsoft YaHei" charset="-122"/>
                <a:ea typeface="Microsoft YaHei" charset="-122"/>
              </a:rPr>
              <a:t>Research Background</a:t>
            </a:r>
          </a:p>
        </p:txBody>
      </p:sp>
      <p:pic>
        <p:nvPicPr>
          <p:cNvPr id="19" name="内容占位符 5">
            <a:extLst>
              <a:ext uri="{FF2B5EF4-FFF2-40B4-BE49-F238E27FC236}">
                <a16:creationId xmlns:a16="http://schemas.microsoft.com/office/drawing/2014/main" id="{2E33EAB0-48DF-46C5-902D-3AE7CFED5D58}"/>
              </a:ext>
            </a:extLst>
          </p:cNvPr>
          <p:cNvPicPr>
            <a:picLocks noChangeAspect="1"/>
          </p:cNvPicPr>
          <p:nvPr/>
        </p:nvPicPr>
        <p:blipFill rotWithShape="1">
          <a:blip r:embed="rId3">
            <a:extLst>
              <a:ext uri="{28A0092B-C50C-407E-A947-70E740481C1C}">
                <a14:useLocalDpi xmlns:a14="http://schemas.microsoft.com/office/drawing/2010/main" val="0"/>
              </a:ext>
            </a:extLst>
          </a:blip>
          <a:srcRect l="13324" t="13345" r="17034" b="12535"/>
          <a:stretch/>
        </p:blipFill>
        <p:spPr>
          <a:xfrm>
            <a:off x="45064" y="0"/>
            <a:ext cx="1808042" cy="1139499"/>
          </a:xfrm>
          <a:prstGeom prst="rect">
            <a:avLst/>
          </a:prstGeom>
        </p:spPr>
      </p:pic>
      <p:sp>
        <p:nvSpPr>
          <p:cNvPr id="6" name="文本框 5">
            <a:extLst>
              <a:ext uri="{FF2B5EF4-FFF2-40B4-BE49-F238E27FC236}">
                <a16:creationId xmlns:a16="http://schemas.microsoft.com/office/drawing/2014/main" id="{13512677-85A6-C243-828C-673D911B0837}"/>
              </a:ext>
            </a:extLst>
          </p:cNvPr>
          <p:cNvSpPr txBox="1"/>
          <p:nvPr/>
        </p:nvSpPr>
        <p:spPr>
          <a:xfrm>
            <a:off x="130762" y="1866044"/>
            <a:ext cx="4902142" cy="5632311"/>
          </a:xfrm>
          <a:prstGeom prst="rect">
            <a:avLst/>
          </a:prstGeom>
          <a:noFill/>
        </p:spPr>
        <p:txBody>
          <a:bodyPr wrap="square" rtlCol="0">
            <a:spAutoFit/>
          </a:bodyPr>
          <a:lstStyle/>
          <a:p>
            <a:pPr marL="285750" indent="-285750">
              <a:lnSpc>
                <a:spcPct val="200000"/>
              </a:lnSpc>
              <a:buFont typeface="Wingdings" pitchFamily="2" charset="2"/>
              <a:buChar char="Ø"/>
            </a:pPr>
            <a:r>
              <a:rPr lang="zh-CN" altLang="en-US" dirty="0">
                <a:latin typeface="Microsoft YaHei" charset="-122"/>
                <a:ea typeface="Microsoft YaHei" charset="-122"/>
              </a:rPr>
              <a:t>城市污水处理厂的重要副产物</a:t>
            </a:r>
            <a:endParaRPr lang="en-US" altLang="zh-CN" dirty="0">
              <a:latin typeface="Microsoft YaHei" charset="-122"/>
              <a:ea typeface="Microsoft YaHei" charset="-122"/>
            </a:endParaRPr>
          </a:p>
          <a:p>
            <a:pPr marL="285750" indent="-285750">
              <a:lnSpc>
                <a:spcPct val="200000"/>
              </a:lnSpc>
              <a:buFont typeface="Wingdings" pitchFamily="2" charset="2"/>
              <a:buChar char="Ø"/>
            </a:pPr>
            <a:r>
              <a:rPr lang="zh-CN" altLang="en-US" dirty="0">
                <a:latin typeface="Microsoft YaHei" charset="-122"/>
                <a:ea typeface="Microsoft YaHei" charset="-122"/>
              </a:rPr>
              <a:t>包含</a:t>
            </a:r>
            <a:r>
              <a:rPr lang="zh-CN" altLang="en-US" b="1" dirty="0">
                <a:solidFill>
                  <a:srgbClr val="FF0000"/>
                </a:solidFill>
                <a:latin typeface="Microsoft YaHei" charset="-122"/>
                <a:ea typeface="Microsoft YaHei" charset="-122"/>
              </a:rPr>
              <a:t>大量有毒有害细菌</a:t>
            </a:r>
            <a:r>
              <a:rPr lang="zh-CN" altLang="en-US" dirty="0">
                <a:latin typeface="Microsoft YaHei" charset="-122"/>
                <a:ea typeface="Microsoft YaHei" charset="-122"/>
              </a:rPr>
              <a:t>，环境影响巨大</a:t>
            </a:r>
            <a:endParaRPr lang="en-US" altLang="zh-CN" dirty="0">
              <a:latin typeface="Microsoft YaHei" charset="-122"/>
              <a:ea typeface="Microsoft YaHei" charset="-122"/>
            </a:endParaRPr>
          </a:p>
          <a:p>
            <a:pPr marL="285750" indent="-285750">
              <a:buFont typeface="Wingdings" pitchFamily="2" charset="2"/>
              <a:buChar char="Ø"/>
            </a:pPr>
            <a:endParaRPr lang="en-US" altLang="zh-CN" dirty="0">
              <a:latin typeface="Microsoft YaHei" charset="-122"/>
              <a:ea typeface="Microsoft YaHei" charset="-122"/>
            </a:endParaRPr>
          </a:p>
          <a:p>
            <a:pPr marL="285750" indent="-285750">
              <a:buFont typeface="Wingdings" pitchFamily="2" charset="2"/>
              <a:buChar char="Ø"/>
            </a:pPr>
            <a:endParaRPr lang="en-US" altLang="zh-CN" dirty="0">
              <a:latin typeface="Microsoft YaHei" charset="-122"/>
              <a:ea typeface="Microsoft YaHei" charset="-122"/>
            </a:endParaRPr>
          </a:p>
          <a:p>
            <a:pPr marL="285750" indent="-285750">
              <a:buFont typeface="Wingdings" pitchFamily="2" charset="2"/>
              <a:buChar char="Ø"/>
            </a:pPr>
            <a:endParaRPr lang="en-US" altLang="zh-CN" dirty="0">
              <a:latin typeface="Microsoft YaHei" charset="-122"/>
              <a:ea typeface="Microsoft YaHei" charset="-122"/>
            </a:endParaRPr>
          </a:p>
          <a:p>
            <a:pPr marL="285750" indent="-285750">
              <a:lnSpc>
                <a:spcPct val="200000"/>
              </a:lnSpc>
              <a:buFont typeface="Wingdings" pitchFamily="2" charset="2"/>
              <a:buChar char="Ø"/>
            </a:pPr>
            <a:r>
              <a:rPr lang="zh-CN" altLang="en-US" dirty="0">
                <a:latin typeface="Microsoft YaHei" charset="-122"/>
                <a:ea typeface="Microsoft YaHei" charset="-122"/>
              </a:rPr>
              <a:t>产量迅速攀升</a:t>
            </a:r>
            <a:endParaRPr lang="en-US" altLang="zh-CN" dirty="0">
              <a:latin typeface="Microsoft YaHei" charset="-122"/>
              <a:ea typeface="Microsoft YaHei" charset="-122"/>
            </a:endParaRPr>
          </a:p>
          <a:p>
            <a:pPr marL="285750" indent="-285750">
              <a:lnSpc>
                <a:spcPct val="200000"/>
              </a:lnSpc>
              <a:buFont typeface="Wingdings" pitchFamily="2" charset="2"/>
              <a:buChar char="Ø"/>
            </a:pPr>
            <a:r>
              <a:rPr lang="zh-CN" altLang="en-US" dirty="0">
                <a:latin typeface="Microsoft YaHei" charset="-122"/>
                <a:ea typeface="Microsoft YaHei" charset="-122"/>
              </a:rPr>
              <a:t>欧盟总产量的</a:t>
            </a:r>
            <a:r>
              <a:rPr lang="en-US" altLang="zh-CN" dirty="0">
                <a:latin typeface="Microsoft YaHei" charset="-122"/>
                <a:ea typeface="Microsoft YaHei" charset="-122"/>
              </a:rPr>
              <a:t>1.5</a:t>
            </a:r>
            <a:r>
              <a:rPr lang="zh-CN" altLang="en-US" dirty="0">
                <a:latin typeface="Microsoft YaHei" charset="-122"/>
                <a:ea typeface="Microsoft YaHei" charset="-122"/>
              </a:rPr>
              <a:t>倍</a:t>
            </a:r>
            <a:endParaRPr lang="en-US" altLang="zh-CN" dirty="0">
              <a:latin typeface="Microsoft YaHei" charset="-122"/>
              <a:ea typeface="Microsoft YaHei" charset="-122"/>
            </a:endParaRPr>
          </a:p>
          <a:p>
            <a:pPr marL="285750" indent="-285750">
              <a:lnSpc>
                <a:spcPct val="200000"/>
              </a:lnSpc>
              <a:buFont typeface="Wingdings" pitchFamily="2" charset="2"/>
              <a:buChar char="Ø"/>
            </a:pPr>
            <a:r>
              <a:rPr lang="zh-CN" altLang="en-US" b="1" dirty="0">
                <a:solidFill>
                  <a:srgbClr val="FF0000"/>
                </a:solidFill>
                <a:latin typeface="Microsoft YaHei" charset="-122"/>
                <a:ea typeface="Microsoft YaHei" charset="-122"/>
              </a:rPr>
              <a:t>处理能力差</a:t>
            </a:r>
            <a:r>
              <a:rPr lang="zh-CN" altLang="en-US" dirty="0">
                <a:latin typeface="Microsoft YaHei" charset="-122"/>
                <a:ea typeface="Microsoft YaHei" charset="-122"/>
              </a:rPr>
              <a:t>，</a:t>
            </a:r>
            <a:r>
              <a:rPr lang="zh-CN" altLang="en-US" b="1" dirty="0">
                <a:solidFill>
                  <a:srgbClr val="FF0000"/>
                </a:solidFill>
                <a:latin typeface="Microsoft YaHei" charset="-122"/>
                <a:ea typeface="Microsoft YaHei" charset="-122"/>
              </a:rPr>
              <a:t>资源化水平低</a:t>
            </a:r>
            <a:r>
              <a:rPr lang="zh-CN" altLang="en-US" dirty="0">
                <a:latin typeface="Microsoft YaHei" charset="-122"/>
                <a:ea typeface="Microsoft YaHei" charset="-122"/>
              </a:rPr>
              <a:t>（不足</a:t>
            </a:r>
            <a:r>
              <a:rPr lang="en-US" altLang="zh-CN" dirty="0">
                <a:latin typeface="Microsoft YaHei" charset="-122"/>
                <a:ea typeface="Microsoft YaHei" charset="-122"/>
              </a:rPr>
              <a:t>25%</a:t>
            </a:r>
            <a:r>
              <a:rPr lang="zh-CN" altLang="en-US" dirty="0">
                <a:latin typeface="Microsoft YaHei" charset="-122"/>
                <a:ea typeface="Microsoft YaHei" charset="-122"/>
              </a:rPr>
              <a:t>）</a:t>
            </a:r>
            <a:endParaRPr lang="en-US" altLang="zh-CN" dirty="0">
              <a:latin typeface="Microsoft YaHei" charset="-122"/>
              <a:ea typeface="Microsoft YaHei" charset="-122"/>
            </a:endParaRPr>
          </a:p>
          <a:p>
            <a:pPr marL="285750" indent="-285750">
              <a:lnSpc>
                <a:spcPct val="200000"/>
              </a:lnSpc>
              <a:buFont typeface="Wingdings" pitchFamily="2" charset="2"/>
              <a:buChar char="Ø"/>
            </a:pPr>
            <a:r>
              <a:rPr lang="zh-CN" altLang="en-US" dirty="0">
                <a:latin typeface="Microsoft YaHei" charset="-122"/>
                <a:ea typeface="Microsoft YaHei" charset="-122"/>
              </a:rPr>
              <a:t>科学，合理地实现污泥资源化，无害化处置已成为重要课题</a:t>
            </a:r>
            <a:endParaRPr lang="en-US" altLang="zh-CN" dirty="0">
              <a:latin typeface="Microsoft YaHei" charset="-122"/>
              <a:ea typeface="Microsoft YaHei" charset="-122"/>
            </a:endParaRPr>
          </a:p>
          <a:p>
            <a:pPr marL="285750" indent="-285750">
              <a:buFont typeface="Wingdings" pitchFamily="2" charset="2"/>
              <a:buChar char="Ø"/>
            </a:pPr>
            <a:endParaRPr lang="en-US" altLang="zh-CN" b="1" dirty="0">
              <a:latin typeface="Microsoft YaHei" charset="-122"/>
              <a:ea typeface="Microsoft YaHei" charset="-122"/>
            </a:endParaRPr>
          </a:p>
          <a:p>
            <a:endParaRPr lang="en-US" altLang="zh-CN" b="1" dirty="0">
              <a:latin typeface="Microsoft YaHei" charset="-122"/>
              <a:ea typeface="Microsoft YaHei" charset="-122"/>
            </a:endParaRPr>
          </a:p>
          <a:p>
            <a:endParaRPr kumimoji="1" lang="zh-CN" altLang="en-US" dirty="0"/>
          </a:p>
        </p:txBody>
      </p:sp>
      <p:sp>
        <p:nvSpPr>
          <p:cNvPr id="11" name="文本框 10">
            <a:extLst>
              <a:ext uri="{FF2B5EF4-FFF2-40B4-BE49-F238E27FC236}">
                <a16:creationId xmlns:a16="http://schemas.microsoft.com/office/drawing/2014/main" id="{74E67A42-8178-47CE-A937-B12774B6C943}"/>
              </a:ext>
            </a:extLst>
          </p:cNvPr>
          <p:cNvSpPr txBox="1"/>
          <p:nvPr/>
        </p:nvSpPr>
        <p:spPr>
          <a:xfrm>
            <a:off x="166598" y="1660070"/>
            <a:ext cx="1564973" cy="369332"/>
          </a:xfrm>
          <a:prstGeom prst="rect">
            <a:avLst/>
          </a:prstGeom>
          <a:noFill/>
        </p:spPr>
        <p:txBody>
          <a:bodyPr wrap="square" rtlCol="0">
            <a:spAutoFit/>
          </a:bodyPr>
          <a:lstStyle/>
          <a:p>
            <a:r>
              <a:rPr lang="zh-CN" altLang="en-US" b="1" dirty="0">
                <a:latin typeface="Microsoft YaHei" charset="-122"/>
                <a:ea typeface="Microsoft YaHei" charset="-122"/>
              </a:rPr>
              <a:t>污泥是什么？</a:t>
            </a:r>
            <a:endParaRPr lang="en-US" altLang="zh-CN" b="1" dirty="0">
              <a:latin typeface="Microsoft YaHei" charset="-122"/>
              <a:ea typeface="Microsoft YaHei" charset="-122"/>
            </a:endParaRPr>
          </a:p>
        </p:txBody>
      </p:sp>
      <p:sp>
        <p:nvSpPr>
          <p:cNvPr id="8" name="文本框 7">
            <a:extLst>
              <a:ext uri="{FF2B5EF4-FFF2-40B4-BE49-F238E27FC236}">
                <a16:creationId xmlns:a16="http://schemas.microsoft.com/office/drawing/2014/main" id="{55185318-8715-464A-8B96-6E574BF50FF2}"/>
              </a:ext>
            </a:extLst>
          </p:cNvPr>
          <p:cNvSpPr txBox="1"/>
          <p:nvPr/>
        </p:nvSpPr>
        <p:spPr>
          <a:xfrm>
            <a:off x="166598" y="3337124"/>
            <a:ext cx="2166124" cy="369332"/>
          </a:xfrm>
          <a:prstGeom prst="rect">
            <a:avLst/>
          </a:prstGeom>
          <a:noFill/>
        </p:spPr>
        <p:txBody>
          <a:bodyPr wrap="square" rtlCol="0">
            <a:spAutoFit/>
          </a:bodyPr>
          <a:lstStyle/>
          <a:p>
            <a:r>
              <a:rPr lang="zh-CN" altLang="en-US" b="1" dirty="0">
                <a:latin typeface="Microsoft YaHei" charset="-122"/>
                <a:ea typeface="Microsoft YaHei" charset="-122"/>
              </a:rPr>
              <a:t>我国污泥现状？</a:t>
            </a:r>
            <a:endParaRPr lang="en-US" altLang="zh-CN" b="1" dirty="0">
              <a:latin typeface="Microsoft YaHei" charset="-122"/>
              <a:ea typeface="Microsoft YaHei" charset="-122"/>
            </a:endParaRPr>
          </a:p>
        </p:txBody>
      </p:sp>
      <p:sp>
        <p:nvSpPr>
          <p:cNvPr id="7" name="矩形 6">
            <a:extLst>
              <a:ext uri="{FF2B5EF4-FFF2-40B4-BE49-F238E27FC236}">
                <a16:creationId xmlns:a16="http://schemas.microsoft.com/office/drawing/2014/main" id="{26398C44-09D0-4E97-A4A5-9A6B8E24802B}"/>
              </a:ext>
            </a:extLst>
          </p:cNvPr>
          <p:cNvSpPr/>
          <p:nvPr/>
        </p:nvSpPr>
        <p:spPr>
          <a:xfrm>
            <a:off x="10274018" y="0"/>
            <a:ext cx="1917982" cy="6858000"/>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D48493FD-0412-4688-BAC5-EB0F70071750}"/>
              </a:ext>
            </a:extLst>
          </p:cNvPr>
          <p:cNvSpPr txBox="1"/>
          <p:nvPr/>
        </p:nvSpPr>
        <p:spPr>
          <a:xfrm>
            <a:off x="10274018" y="1035629"/>
            <a:ext cx="1917982" cy="3539430"/>
          </a:xfrm>
          <a:prstGeom prst="rect">
            <a:avLst/>
          </a:prstGeom>
          <a:noFill/>
        </p:spPr>
        <p:txBody>
          <a:bodyPr wrap="square">
            <a:spAutoFit/>
          </a:bodyPr>
          <a:lstStyle/>
          <a:p>
            <a:pPr>
              <a:lnSpc>
                <a:spcPct val="100000"/>
              </a:lnSpc>
            </a:pPr>
            <a:r>
              <a:rPr lang="zh-CN" altLang="en-US" sz="3200" dirty="0">
                <a:latin typeface="Microsoft YaHei" charset="-122"/>
                <a:ea typeface="Microsoft YaHei" charset="-122"/>
              </a:rPr>
              <a:t>背景意义</a:t>
            </a:r>
            <a:endParaRPr lang="en-US" altLang="zh-CN" sz="3200" dirty="0">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r>
              <a:rPr lang="zh-CN" altLang="en-US" sz="3200" dirty="0">
                <a:solidFill>
                  <a:schemeClr val="bg2">
                    <a:lumMod val="75000"/>
                  </a:schemeClr>
                </a:solidFill>
                <a:latin typeface="Microsoft YaHei" charset="-122"/>
                <a:ea typeface="Microsoft YaHei" charset="-122"/>
              </a:rPr>
              <a:t>研究方法</a:t>
            </a:r>
            <a:endParaRPr lang="en-US" altLang="zh-CN" sz="3200" dirty="0">
              <a:solidFill>
                <a:schemeClr val="bg2">
                  <a:lumMod val="75000"/>
                </a:schemeClr>
              </a:solidFill>
              <a:latin typeface="Microsoft YaHei" charset="-122"/>
              <a:ea typeface="Microsoft YaHei" charset="-122"/>
            </a:endParaRPr>
          </a:p>
          <a:p>
            <a:pPr marL="0" indent="0">
              <a:buNone/>
            </a:pPr>
            <a:endParaRPr lang="en-US" altLang="zh-CN" sz="3200" dirty="0">
              <a:solidFill>
                <a:schemeClr val="bg2">
                  <a:lumMod val="75000"/>
                </a:schemeClr>
              </a:solidFill>
              <a:latin typeface="Microsoft YaHei" charset="-122"/>
              <a:ea typeface="Microsoft YaHei" charset="-122"/>
            </a:endParaRPr>
          </a:p>
          <a:p>
            <a:r>
              <a:rPr lang="zh-CN" altLang="en-US" sz="3200" dirty="0">
                <a:solidFill>
                  <a:schemeClr val="bg2">
                    <a:lumMod val="75000"/>
                  </a:schemeClr>
                </a:solidFill>
                <a:latin typeface="Microsoft YaHei" charset="-122"/>
                <a:ea typeface="Microsoft YaHei" charset="-122"/>
              </a:rPr>
              <a:t>研究结论</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r>
              <a:rPr lang="zh-CN" altLang="en-US" sz="3200" dirty="0">
                <a:solidFill>
                  <a:schemeClr val="bg2">
                    <a:lumMod val="75000"/>
                  </a:schemeClr>
                </a:solidFill>
                <a:latin typeface="Microsoft YaHei" charset="-122"/>
                <a:ea typeface="Microsoft YaHei" charset="-122"/>
              </a:rPr>
              <a:t>主要贡献</a:t>
            </a:r>
          </a:p>
        </p:txBody>
      </p:sp>
      <p:pic>
        <p:nvPicPr>
          <p:cNvPr id="2" name="图片 1">
            <a:extLst>
              <a:ext uri="{FF2B5EF4-FFF2-40B4-BE49-F238E27FC236}">
                <a16:creationId xmlns:a16="http://schemas.microsoft.com/office/drawing/2014/main" id="{454F1D2B-DAE6-4D35-A5E6-5E46AF05B85E}"/>
              </a:ext>
            </a:extLst>
          </p:cNvPr>
          <p:cNvPicPr>
            <a:picLocks noChangeAspect="1"/>
          </p:cNvPicPr>
          <p:nvPr/>
        </p:nvPicPr>
        <p:blipFill>
          <a:blip r:embed="rId4"/>
          <a:stretch>
            <a:fillRect/>
          </a:stretch>
        </p:blipFill>
        <p:spPr>
          <a:xfrm>
            <a:off x="5428792" y="1611249"/>
            <a:ext cx="4449338" cy="2963810"/>
          </a:xfrm>
          <a:prstGeom prst="rect">
            <a:avLst/>
          </a:prstGeom>
        </p:spPr>
      </p:pic>
      <p:sp>
        <p:nvSpPr>
          <p:cNvPr id="10" name="文本框 9">
            <a:extLst>
              <a:ext uri="{FF2B5EF4-FFF2-40B4-BE49-F238E27FC236}">
                <a16:creationId xmlns:a16="http://schemas.microsoft.com/office/drawing/2014/main" id="{C2230B88-3D1F-4950-89BB-E9920F150BBC}"/>
              </a:ext>
            </a:extLst>
          </p:cNvPr>
          <p:cNvSpPr txBox="1"/>
          <p:nvPr/>
        </p:nvSpPr>
        <p:spPr>
          <a:xfrm>
            <a:off x="7207139" y="4575059"/>
            <a:ext cx="992579" cy="253916"/>
          </a:xfrm>
          <a:prstGeom prst="rect">
            <a:avLst/>
          </a:prstGeom>
          <a:noFill/>
        </p:spPr>
        <p:txBody>
          <a:bodyPr wrap="none" rtlCol="0">
            <a:spAutoFit/>
          </a:bodyPr>
          <a:lstStyle/>
          <a:p>
            <a:r>
              <a:rPr lang="zh-CN" altLang="en-US" sz="1050" dirty="0">
                <a:latin typeface="黑体" panose="02010609060101010101" pitchFamily="49" charset="-122"/>
                <a:ea typeface="黑体" panose="02010609060101010101" pitchFamily="49" charset="-122"/>
              </a:rPr>
              <a:t>废弃污泥照片</a:t>
            </a:r>
          </a:p>
        </p:txBody>
      </p:sp>
    </p:spTree>
    <p:extLst>
      <p:ext uri="{BB962C8B-B14F-4D97-AF65-F5344CB8AC3E}">
        <p14:creationId xmlns:p14="http://schemas.microsoft.com/office/powerpoint/2010/main" val="3895516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C4D1C346-030C-487F-93D1-5BDF21CF0DA9}"/>
              </a:ext>
            </a:extLst>
          </p:cNvPr>
          <p:cNvSpPr txBox="1"/>
          <p:nvPr/>
        </p:nvSpPr>
        <p:spPr>
          <a:xfrm>
            <a:off x="1917982" y="100643"/>
            <a:ext cx="6120880" cy="1015663"/>
          </a:xfrm>
          <a:prstGeom prst="rect">
            <a:avLst/>
          </a:prstGeom>
          <a:noFill/>
        </p:spPr>
        <p:txBody>
          <a:bodyPr wrap="square">
            <a:spAutoFit/>
          </a:bodyPr>
          <a:lstStyle/>
          <a:p>
            <a:pPr marL="0" indent="0">
              <a:buNone/>
            </a:pPr>
            <a:r>
              <a:rPr lang="zh-CN" altLang="en-US" sz="4000" b="1" dirty="0">
                <a:latin typeface="Microsoft YaHei" charset="-122"/>
                <a:ea typeface="Microsoft YaHei" charset="-122"/>
              </a:rPr>
              <a:t>研究意义</a:t>
            </a:r>
            <a:endParaRPr lang="en-US" altLang="zh-CN" sz="4000" b="1" dirty="0">
              <a:latin typeface="Microsoft YaHei" charset="-122"/>
              <a:ea typeface="Microsoft YaHei" charset="-122"/>
            </a:endParaRPr>
          </a:p>
          <a:p>
            <a:pPr marL="0" indent="0">
              <a:buNone/>
            </a:pPr>
            <a:r>
              <a:rPr lang="en-US" altLang="zh-CN" sz="2000" dirty="0">
                <a:solidFill>
                  <a:schemeClr val="bg2">
                    <a:lumMod val="75000"/>
                  </a:schemeClr>
                </a:solidFill>
                <a:latin typeface="Microsoft YaHei" charset="-122"/>
                <a:ea typeface="Microsoft YaHei" charset="-122"/>
              </a:rPr>
              <a:t>Research Meaning</a:t>
            </a:r>
          </a:p>
        </p:txBody>
      </p:sp>
      <p:pic>
        <p:nvPicPr>
          <p:cNvPr id="19" name="内容占位符 5">
            <a:extLst>
              <a:ext uri="{FF2B5EF4-FFF2-40B4-BE49-F238E27FC236}">
                <a16:creationId xmlns:a16="http://schemas.microsoft.com/office/drawing/2014/main" id="{2E33EAB0-48DF-46C5-902D-3AE7CFED5D58}"/>
              </a:ext>
            </a:extLst>
          </p:cNvPr>
          <p:cNvPicPr>
            <a:picLocks noChangeAspect="1"/>
          </p:cNvPicPr>
          <p:nvPr/>
        </p:nvPicPr>
        <p:blipFill rotWithShape="1">
          <a:blip r:embed="rId3">
            <a:extLst>
              <a:ext uri="{28A0092B-C50C-407E-A947-70E740481C1C}">
                <a14:useLocalDpi xmlns:a14="http://schemas.microsoft.com/office/drawing/2010/main" val="0"/>
              </a:ext>
            </a:extLst>
          </a:blip>
          <a:srcRect l="13324" t="13345" r="17034" b="12535"/>
          <a:stretch/>
        </p:blipFill>
        <p:spPr>
          <a:xfrm>
            <a:off x="45064" y="0"/>
            <a:ext cx="1808042" cy="1139499"/>
          </a:xfrm>
          <a:prstGeom prst="rect">
            <a:avLst/>
          </a:prstGeom>
        </p:spPr>
      </p:pic>
      <p:sp>
        <p:nvSpPr>
          <p:cNvPr id="6" name="文本框 5">
            <a:extLst>
              <a:ext uri="{FF2B5EF4-FFF2-40B4-BE49-F238E27FC236}">
                <a16:creationId xmlns:a16="http://schemas.microsoft.com/office/drawing/2014/main" id="{13512677-85A6-C243-828C-673D911B0837}"/>
              </a:ext>
            </a:extLst>
          </p:cNvPr>
          <p:cNvSpPr txBox="1"/>
          <p:nvPr/>
        </p:nvSpPr>
        <p:spPr>
          <a:xfrm>
            <a:off x="166598" y="1883372"/>
            <a:ext cx="3569156" cy="3416320"/>
          </a:xfrm>
          <a:prstGeom prst="rect">
            <a:avLst/>
          </a:prstGeom>
          <a:noFill/>
        </p:spPr>
        <p:txBody>
          <a:bodyPr wrap="square" rtlCol="0">
            <a:spAutoFit/>
          </a:bodyPr>
          <a:lstStyle/>
          <a:p>
            <a:pPr marL="285750" indent="-285750">
              <a:lnSpc>
                <a:spcPct val="200000"/>
              </a:lnSpc>
              <a:buFont typeface="Wingdings" pitchFamily="2" charset="2"/>
              <a:buChar char="Ø"/>
            </a:pPr>
            <a:r>
              <a:rPr lang="zh-CN" altLang="en-US" dirty="0">
                <a:latin typeface="Microsoft YaHei" charset="-122"/>
                <a:ea typeface="Microsoft YaHei" charset="-122"/>
              </a:rPr>
              <a:t>控制污泥产量</a:t>
            </a:r>
            <a:endParaRPr lang="en-US" altLang="zh-CN" dirty="0">
              <a:latin typeface="Microsoft YaHei" charset="-122"/>
              <a:ea typeface="Microsoft YaHei" charset="-122"/>
            </a:endParaRPr>
          </a:p>
          <a:p>
            <a:pPr marL="285750" indent="-285750">
              <a:lnSpc>
                <a:spcPct val="200000"/>
              </a:lnSpc>
              <a:buFont typeface="Wingdings" pitchFamily="2" charset="2"/>
              <a:buChar char="Ø"/>
            </a:pPr>
            <a:r>
              <a:rPr lang="zh-CN" altLang="en-US" dirty="0">
                <a:latin typeface="Microsoft YaHei" charset="-122"/>
                <a:ea typeface="Microsoft YaHei" charset="-122"/>
              </a:rPr>
              <a:t>明确污泥增量重点地区</a:t>
            </a:r>
            <a:endParaRPr lang="en-US" altLang="zh-CN" dirty="0">
              <a:latin typeface="Microsoft YaHei" charset="-122"/>
              <a:ea typeface="Microsoft YaHei" charset="-122"/>
            </a:endParaRPr>
          </a:p>
          <a:p>
            <a:pPr marL="285750" indent="-285750">
              <a:lnSpc>
                <a:spcPct val="200000"/>
              </a:lnSpc>
              <a:buFont typeface="Wingdings" pitchFamily="2" charset="2"/>
              <a:buChar char="Ø"/>
            </a:pPr>
            <a:r>
              <a:rPr lang="zh-CN" altLang="en-US" dirty="0">
                <a:latin typeface="Microsoft YaHei" charset="-122"/>
                <a:ea typeface="Microsoft YaHei" charset="-122"/>
              </a:rPr>
              <a:t>提前制定污泥管理方法</a:t>
            </a:r>
            <a:endParaRPr lang="en-US" altLang="zh-CN" dirty="0">
              <a:latin typeface="Microsoft YaHei" charset="-122"/>
              <a:ea typeface="Microsoft YaHei" charset="-122"/>
            </a:endParaRPr>
          </a:p>
          <a:p>
            <a:pPr marL="285750" indent="-285750">
              <a:lnSpc>
                <a:spcPct val="200000"/>
              </a:lnSpc>
              <a:buFont typeface="Wingdings" pitchFamily="2" charset="2"/>
              <a:buChar char="Ø"/>
            </a:pPr>
            <a:r>
              <a:rPr lang="zh-CN" altLang="en-US" dirty="0">
                <a:latin typeface="Microsoft YaHei" charset="-122"/>
                <a:ea typeface="Microsoft YaHei" charset="-122"/>
              </a:rPr>
              <a:t>实现污泥治理可持续</a:t>
            </a:r>
            <a:endParaRPr lang="en-US" altLang="zh-CN" dirty="0">
              <a:latin typeface="Microsoft YaHei" charset="-122"/>
              <a:ea typeface="Microsoft YaHei" charset="-122"/>
            </a:endParaRPr>
          </a:p>
          <a:p>
            <a:endParaRPr lang="en-US" altLang="zh-CN" b="1" dirty="0">
              <a:latin typeface="Microsoft YaHei" charset="-122"/>
              <a:ea typeface="Microsoft YaHei" charset="-122"/>
            </a:endParaRPr>
          </a:p>
          <a:p>
            <a:endParaRPr lang="en-US" altLang="zh-CN" b="1" dirty="0">
              <a:latin typeface="Microsoft YaHei" charset="-122"/>
              <a:ea typeface="Microsoft YaHei" charset="-122"/>
            </a:endParaRPr>
          </a:p>
          <a:p>
            <a:endParaRPr lang="en-US" altLang="zh-CN" b="1" dirty="0">
              <a:latin typeface="Microsoft YaHei" charset="-122"/>
              <a:ea typeface="Microsoft YaHei" charset="-122"/>
            </a:endParaRPr>
          </a:p>
          <a:p>
            <a:endParaRPr kumimoji="1" lang="zh-CN" altLang="en-US" dirty="0"/>
          </a:p>
        </p:txBody>
      </p:sp>
      <p:sp>
        <p:nvSpPr>
          <p:cNvPr id="9" name="文本框 8">
            <a:extLst>
              <a:ext uri="{FF2B5EF4-FFF2-40B4-BE49-F238E27FC236}">
                <a16:creationId xmlns:a16="http://schemas.microsoft.com/office/drawing/2014/main" id="{91038DE8-5D49-4E37-91D0-A245D4BDBABB}"/>
              </a:ext>
            </a:extLst>
          </p:cNvPr>
          <p:cNvSpPr txBox="1"/>
          <p:nvPr/>
        </p:nvSpPr>
        <p:spPr>
          <a:xfrm>
            <a:off x="166598" y="1660070"/>
            <a:ext cx="3639494" cy="369332"/>
          </a:xfrm>
          <a:prstGeom prst="rect">
            <a:avLst/>
          </a:prstGeom>
          <a:noFill/>
        </p:spPr>
        <p:txBody>
          <a:bodyPr wrap="square" rtlCol="0">
            <a:spAutoFit/>
          </a:bodyPr>
          <a:lstStyle/>
          <a:p>
            <a:r>
              <a:rPr lang="zh-CN" altLang="en-US" b="1" dirty="0">
                <a:latin typeface="Microsoft YaHei" charset="-122"/>
                <a:ea typeface="Microsoft YaHei" charset="-122"/>
              </a:rPr>
              <a:t>为什么要做污泥因子识别与预测？</a:t>
            </a:r>
            <a:endParaRPr lang="en-US" altLang="zh-CN" b="1" dirty="0">
              <a:latin typeface="Microsoft YaHei" charset="-122"/>
              <a:ea typeface="Microsoft YaHei" charset="-122"/>
            </a:endParaRPr>
          </a:p>
        </p:txBody>
      </p:sp>
      <p:sp>
        <p:nvSpPr>
          <p:cNvPr id="7" name="矩形 6">
            <a:extLst>
              <a:ext uri="{FF2B5EF4-FFF2-40B4-BE49-F238E27FC236}">
                <a16:creationId xmlns:a16="http://schemas.microsoft.com/office/drawing/2014/main" id="{73996C34-0412-4889-86B6-A27E47188E6D}"/>
              </a:ext>
            </a:extLst>
          </p:cNvPr>
          <p:cNvSpPr/>
          <p:nvPr/>
        </p:nvSpPr>
        <p:spPr>
          <a:xfrm>
            <a:off x="10274018" y="0"/>
            <a:ext cx="1917982" cy="6858000"/>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0C17F593-F7AC-4D93-8A73-A981E146B2C8}"/>
              </a:ext>
            </a:extLst>
          </p:cNvPr>
          <p:cNvSpPr txBox="1"/>
          <p:nvPr/>
        </p:nvSpPr>
        <p:spPr>
          <a:xfrm>
            <a:off x="10274018" y="1035629"/>
            <a:ext cx="1917982" cy="3539430"/>
          </a:xfrm>
          <a:prstGeom prst="rect">
            <a:avLst/>
          </a:prstGeom>
          <a:noFill/>
        </p:spPr>
        <p:txBody>
          <a:bodyPr wrap="square">
            <a:spAutoFit/>
          </a:bodyPr>
          <a:lstStyle/>
          <a:p>
            <a:pPr>
              <a:lnSpc>
                <a:spcPct val="100000"/>
              </a:lnSpc>
            </a:pPr>
            <a:r>
              <a:rPr lang="zh-CN" altLang="en-US" sz="3200" dirty="0">
                <a:latin typeface="Microsoft YaHei" charset="-122"/>
                <a:ea typeface="Microsoft YaHei" charset="-122"/>
              </a:rPr>
              <a:t>背景意义</a:t>
            </a:r>
            <a:endParaRPr lang="en-US" altLang="zh-CN" sz="3200" dirty="0">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r>
              <a:rPr lang="zh-CN" altLang="en-US" sz="3200" dirty="0">
                <a:solidFill>
                  <a:schemeClr val="bg2">
                    <a:lumMod val="75000"/>
                  </a:schemeClr>
                </a:solidFill>
                <a:latin typeface="Microsoft YaHei" charset="-122"/>
                <a:ea typeface="Microsoft YaHei" charset="-122"/>
              </a:rPr>
              <a:t>研究方法</a:t>
            </a:r>
            <a:endParaRPr lang="en-US" altLang="zh-CN" sz="3200" dirty="0">
              <a:solidFill>
                <a:schemeClr val="bg2">
                  <a:lumMod val="75000"/>
                </a:schemeClr>
              </a:solidFill>
              <a:latin typeface="Microsoft YaHei" charset="-122"/>
              <a:ea typeface="Microsoft YaHei" charset="-122"/>
            </a:endParaRPr>
          </a:p>
          <a:p>
            <a:pPr marL="0" indent="0">
              <a:buNone/>
            </a:pPr>
            <a:endParaRPr lang="en-US" altLang="zh-CN" sz="3200" dirty="0">
              <a:solidFill>
                <a:schemeClr val="bg2">
                  <a:lumMod val="75000"/>
                </a:schemeClr>
              </a:solidFill>
              <a:latin typeface="Microsoft YaHei" charset="-122"/>
              <a:ea typeface="Microsoft YaHei" charset="-122"/>
            </a:endParaRPr>
          </a:p>
          <a:p>
            <a:pPr indent="0">
              <a:buNone/>
            </a:pPr>
            <a:r>
              <a:rPr lang="zh-CN" altLang="en-US" sz="3200" dirty="0">
                <a:solidFill>
                  <a:schemeClr val="bg2">
                    <a:lumMod val="75000"/>
                  </a:schemeClr>
                </a:solidFill>
                <a:latin typeface="Microsoft YaHei" charset="-122"/>
                <a:ea typeface="Microsoft YaHei" charset="-122"/>
              </a:rPr>
              <a:t>研究结论</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r>
              <a:rPr lang="zh-CN" altLang="en-US" sz="3200" dirty="0">
                <a:solidFill>
                  <a:schemeClr val="bg2">
                    <a:lumMod val="75000"/>
                  </a:schemeClr>
                </a:solidFill>
                <a:latin typeface="Microsoft YaHei" charset="-122"/>
                <a:ea typeface="Microsoft YaHei" charset="-122"/>
              </a:rPr>
              <a:t>主要贡献</a:t>
            </a:r>
          </a:p>
        </p:txBody>
      </p:sp>
      <p:pic>
        <p:nvPicPr>
          <p:cNvPr id="10" name="图片 9">
            <a:extLst>
              <a:ext uri="{FF2B5EF4-FFF2-40B4-BE49-F238E27FC236}">
                <a16:creationId xmlns:a16="http://schemas.microsoft.com/office/drawing/2014/main" id="{CBF4AB47-EAAF-4F10-A679-9A42F61D008B}"/>
              </a:ext>
            </a:extLst>
          </p:cNvPr>
          <p:cNvPicPr>
            <a:picLocks noChangeAspect="1"/>
          </p:cNvPicPr>
          <p:nvPr/>
        </p:nvPicPr>
        <p:blipFill>
          <a:blip r:embed="rId4"/>
          <a:stretch>
            <a:fillRect/>
          </a:stretch>
        </p:blipFill>
        <p:spPr>
          <a:xfrm>
            <a:off x="6220718" y="1660070"/>
            <a:ext cx="3753885" cy="3442477"/>
          </a:xfrm>
          <a:prstGeom prst="rect">
            <a:avLst/>
          </a:prstGeom>
        </p:spPr>
      </p:pic>
      <p:sp>
        <p:nvSpPr>
          <p:cNvPr id="11" name="文本框 10">
            <a:extLst>
              <a:ext uri="{FF2B5EF4-FFF2-40B4-BE49-F238E27FC236}">
                <a16:creationId xmlns:a16="http://schemas.microsoft.com/office/drawing/2014/main" id="{6AC3FC9F-176C-4BB2-A3DE-C098A9987E23}"/>
              </a:ext>
            </a:extLst>
          </p:cNvPr>
          <p:cNvSpPr txBox="1"/>
          <p:nvPr/>
        </p:nvSpPr>
        <p:spPr>
          <a:xfrm>
            <a:off x="166598" y="4313393"/>
            <a:ext cx="3639494" cy="369332"/>
          </a:xfrm>
          <a:prstGeom prst="rect">
            <a:avLst/>
          </a:prstGeom>
          <a:noFill/>
        </p:spPr>
        <p:txBody>
          <a:bodyPr wrap="square" rtlCol="0">
            <a:spAutoFit/>
          </a:bodyPr>
          <a:lstStyle/>
          <a:p>
            <a:r>
              <a:rPr lang="zh-CN" altLang="en-US" b="1" dirty="0">
                <a:latin typeface="Microsoft YaHei" charset="-122"/>
                <a:ea typeface="Microsoft YaHei" charset="-122"/>
              </a:rPr>
              <a:t>现有研究概述</a:t>
            </a:r>
            <a:endParaRPr lang="en-US" altLang="zh-CN" b="1" dirty="0">
              <a:latin typeface="Microsoft YaHei" charset="-122"/>
              <a:ea typeface="Microsoft YaHei" charset="-122"/>
            </a:endParaRPr>
          </a:p>
        </p:txBody>
      </p:sp>
      <p:sp>
        <p:nvSpPr>
          <p:cNvPr id="12" name="文本框 11">
            <a:extLst>
              <a:ext uri="{FF2B5EF4-FFF2-40B4-BE49-F238E27FC236}">
                <a16:creationId xmlns:a16="http://schemas.microsoft.com/office/drawing/2014/main" id="{5DC52080-65FA-44D9-B573-B81C10C1E76D}"/>
              </a:ext>
            </a:extLst>
          </p:cNvPr>
          <p:cNvSpPr txBox="1"/>
          <p:nvPr/>
        </p:nvSpPr>
        <p:spPr>
          <a:xfrm>
            <a:off x="166598" y="4483738"/>
            <a:ext cx="6259930" cy="3139321"/>
          </a:xfrm>
          <a:prstGeom prst="rect">
            <a:avLst/>
          </a:prstGeom>
          <a:noFill/>
        </p:spPr>
        <p:txBody>
          <a:bodyPr wrap="square" rtlCol="0">
            <a:spAutoFit/>
          </a:bodyPr>
          <a:lstStyle/>
          <a:p>
            <a:pPr marL="285750" indent="-285750">
              <a:lnSpc>
                <a:spcPct val="200000"/>
              </a:lnSpc>
              <a:buFont typeface="Wingdings" pitchFamily="2" charset="2"/>
              <a:buChar char="Ø"/>
            </a:pPr>
            <a:r>
              <a:rPr lang="zh-CN" altLang="en-US" dirty="0">
                <a:latin typeface="Microsoft YaHei" charset="-122"/>
                <a:ea typeface="Microsoft YaHei" charset="-122"/>
              </a:rPr>
              <a:t>重水轻泥，多关注污水，涉及污泥的研究相对较少</a:t>
            </a:r>
            <a:endParaRPr lang="en-US" altLang="zh-CN" dirty="0">
              <a:latin typeface="Microsoft YaHei" charset="-122"/>
              <a:ea typeface="Microsoft YaHei" charset="-122"/>
            </a:endParaRPr>
          </a:p>
          <a:p>
            <a:pPr marL="285750" indent="-285750">
              <a:lnSpc>
                <a:spcPct val="200000"/>
              </a:lnSpc>
              <a:buFont typeface="Wingdings" pitchFamily="2" charset="2"/>
              <a:buChar char="Ø"/>
            </a:pPr>
            <a:r>
              <a:rPr lang="zh-CN" altLang="en-US" dirty="0">
                <a:latin typeface="Microsoft YaHei" charset="-122"/>
                <a:ea typeface="Microsoft YaHei" charset="-122"/>
              </a:rPr>
              <a:t>研究精度较低</a:t>
            </a:r>
            <a:endParaRPr lang="en-US" altLang="zh-CN" dirty="0">
              <a:latin typeface="Microsoft YaHei" charset="-122"/>
              <a:ea typeface="Microsoft YaHei" charset="-122"/>
            </a:endParaRPr>
          </a:p>
          <a:p>
            <a:pPr marL="285750" indent="-285750">
              <a:lnSpc>
                <a:spcPct val="200000"/>
              </a:lnSpc>
              <a:buFont typeface="Wingdings" pitchFamily="2" charset="2"/>
              <a:buChar char="Ø"/>
            </a:pPr>
            <a:r>
              <a:rPr lang="zh-CN" altLang="en-US" dirty="0">
                <a:latin typeface="Microsoft YaHei" charset="-122"/>
                <a:ea typeface="Microsoft YaHei" charset="-122"/>
              </a:rPr>
              <a:t>影响因子考虑较片面</a:t>
            </a:r>
            <a:endParaRPr lang="en-US" altLang="zh-CN" dirty="0">
              <a:latin typeface="Microsoft YaHei" charset="-122"/>
              <a:ea typeface="Microsoft YaHei" charset="-122"/>
            </a:endParaRPr>
          </a:p>
          <a:p>
            <a:pPr marL="285750" indent="-285750">
              <a:lnSpc>
                <a:spcPct val="200000"/>
              </a:lnSpc>
              <a:buFont typeface="Wingdings" pitchFamily="2" charset="2"/>
              <a:buChar char="Ø"/>
            </a:pPr>
            <a:r>
              <a:rPr lang="zh-CN" altLang="en-US" dirty="0">
                <a:latin typeface="Microsoft YaHei" charset="-122"/>
                <a:ea typeface="Microsoft YaHei" charset="-122"/>
              </a:rPr>
              <a:t>忽视我国污泥排放的空间差异</a:t>
            </a:r>
            <a:endParaRPr lang="en-US" altLang="zh-CN" dirty="0">
              <a:latin typeface="Microsoft YaHei" charset="-122"/>
              <a:ea typeface="Microsoft YaHei" charset="-122"/>
            </a:endParaRPr>
          </a:p>
          <a:p>
            <a:pPr marL="285750" indent="-285750">
              <a:buFont typeface="Wingdings" pitchFamily="2" charset="2"/>
              <a:buChar char="Ø"/>
            </a:pPr>
            <a:endParaRPr lang="en-US" altLang="zh-CN" b="1" dirty="0">
              <a:latin typeface="Microsoft YaHei" charset="-122"/>
              <a:ea typeface="Microsoft YaHei" charset="-122"/>
            </a:endParaRPr>
          </a:p>
          <a:p>
            <a:endParaRPr lang="en-US" altLang="zh-CN" b="1" dirty="0">
              <a:latin typeface="Microsoft YaHei" charset="-122"/>
              <a:ea typeface="Microsoft YaHei" charset="-122"/>
            </a:endParaRPr>
          </a:p>
          <a:p>
            <a:endParaRPr kumimoji="1" lang="zh-CN" altLang="en-US" dirty="0"/>
          </a:p>
        </p:txBody>
      </p:sp>
    </p:spTree>
    <p:extLst>
      <p:ext uri="{BB962C8B-B14F-4D97-AF65-F5344CB8AC3E}">
        <p14:creationId xmlns:p14="http://schemas.microsoft.com/office/powerpoint/2010/main" val="2618042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C4D1C346-030C-487F-93D1-5BDF21CF0DA9}"/>
              </a:ext>
            </a:extLst>
          </p:cNvPr>
          <p:cNvSpPr txBox="1"/>
          <p:nvPr/>
        </p:nvSpPr>
        <p:spPr>
          <a:xfrm>
            <a:off x="1917982" y="100643"/>
            <a:ext cx="6120880" cy="1015663"/>
          </a:xfrm>
          <a:prstGeom prst="rect">
            <a:avLst/>
          </a:prstGeom>
          <a:noFill/>
        </p:spPr>
        <p:txBody>
          <a:bodyPr wrap="square">
            <a:spAutoFit/>
          </a:bodyPr>
          <a:lstStyle/>
          <a:p>
            <a:pPr marL="0" indent="0">
              <a:buNone/>
            </a:pPr>
            <a:r>
              <a:rPr lang="zh-CN" altLang="en-US" sz="4000" b="1" dirty="0">
                <a:latin typeface="Microsoft YaHei" charset="-122"/>
                <a:ea typeface="Microsoft YaHei" charset="-122"/>
              </a:rPr>
              <a:t>研究方法</a:t>
            </a:r>
            <a:endParaRPr lang="en-US" altLang="zh-CN" sz="4000" b="1" dirty="0">
              <a:latin typeface="Microsoft YaHei" charset="-122"/>
              <a:ea typeface="Microsoft YaHei" charset="-122"/>
            </a:endParaRPr>
          </a:p>
          <a:p>
            <a:pPr marL="0" indent="0">
              <a:buNone/>
            </a:pPr>
            <a:r>
              <a:rPr lang="en-US" altLang="zh-CN" sz="2000" dirty="0">
                <a:solidFill>
                  <a:schemeClr val="bg2">
                    <a:lumMod val="75000"/>
                  </a:schemeClr>
                </a:solidFill>
                <a:latin typeface="Microsoft YaHei" charset="-122"/>
                <a:ea typeface="Microsoft YaHei" charset="-122"/>
              </a:rPr>
              <a:t>Research Methods</a:t>
            </a:r>
          </a:p>
        </p:txBody>
      </p:sp>
      <p:pic>
        <p:nvPicPr>
          <p:cNvPr id="19" name="内容占位符 5">
            <a:extLst>
              <a:ext uri="{FF2B5EF4-FFF2-40B4-BE49-F238E27FC236}">
                <a16:creationId xmlns:a16="http://schemas.microsoft.com/office/drawing/2014/main" id="{2E33EAB0-48DF-46C5-902D-3AE7CFED5D58}"/>
              </a:ext>
            </a:extLst>
          </p:cNvPr>
          <p:cNvPicPr>
            <a:picLocks noChangeAspect="1"/>
          </p:cNvPicPr>
          <p:nvPr/>
        </p:nvPicPr>
        <p:blipFill rotWithShape="1">
          <a:blip r:embed="rId3">
            <a:extLst>
              <a:ext uri="{28A0092B-C50C-407E-A947-70E740481C1C}">
                <a14:useLocalDpi xmlns:a14="http://schemas.microsoft.com/office/drawing/2010/main" val="0"/>
              </a:ext>
            </a:extLst>
          </a:blip>
          <a:srcRect l="13324" t="13345" r="17034" b="12535"/>
          <a:stretch/>
        </p:blipFill>
        <p:spPr>
          <a:xfrm>
            <a:off x="45064" y="0"/>
            <a:ext cx="1808042" cy="1139499"/>
          </a:xfrm>
          <a:prstGeom prst="rect">
            <a:avLst/>
          </a:prstGeom>
        </p:spPr>
      </p:pic>
      <p:pic>
        <p:nvPicPr>
          <p:cNvPr id="2" name="图片 1">
            <a:extLst>
              <a:ext uri="{FF2B5EF4-FFF2-40B4-BE49-F238E27FC236}">
                <a16:creationId xmlns:a16="http://schemas.microsoft.com/office/drawing/2014/main" id="{DB40B213-3A7D-4033-9289-DDCD5B16EDCA}"/>
              </a:ext>
            </a:extLst>
          </p:cNvPr>
          <p:cNvPicPr>
            <a:picLocks noChangeAspect="1"/>
          </p:cNvPicPr>
          <p:nvPr/>
        </p:nvPicPr>
        <p:blipFill rotWithShape="1">
          <a:blip r:embed="rId4"/>
          <a:srcRect b="48733"/>
          <a:stretch/>
        </p:blipFill>
        <p:spPr>
          <a:xfrm>
            <a:off x="4577277" y="1035629"/>
            <a:ext cx="5696741" cy="5626079"/>
          </a:xfrm>
          <a:prstGeom prst="rect">
            <a:avLst/>
          </a:prstGeom>
        </p:spPr>
      </p:pic>
      <p:sp>
        <p:nvSpPr>
          <p:cNvPr id="11" name="文本框 10">
            <a:extLst>
              <a:ext uri="{FF2B5EF4-FFF2-40B4-BE49-F238E27FC236}">
                <a16:creationId xmlns:a16="http://schemas.microsoft.com/office/drawing/2014/main" id="{BCFD1294-C5F7-4265-BDA1-4634ACE75582}"/>
              </a:ext>
            </a:extLst>
          </p:cNvPr>
          <p:cNvSpPr txBox="1"/>
          <p:nvPr/>
        </p:nvSpPr>
        <p:spPr>
          <a:xfrm>
            <a:off x="248447" y="1482721"/>
            <a:ext cx="4411688" cy="6047809"/>
          </a:xfrm>
          <a:prstGeom prst="rect">
            <a:avLst/>
          </a:prstGeom>
          <a:noFill/>
        </p:spPr>
        <p:txBody>
          <a:bodyPr wrap="square" rtlCol="0">
            <a:spAutoFit/>
          </a:bodyPr>
          <a:lstStyle/>
          <a:p>
            <a:pPr marL="285750" indent="-285750">
              <a:spcAft>
                <a:spcPts val="1800"/>
              </a:spcAft>
              <a:buFont typeface="Wingdings" pitchFamily="2" charset="2"/>
              <a:buChar char="Ø"/>
            </a:pPr>
            <a:r>
              <a:rPr lang="zh-CN" altLang="en-US" b="1" dirty="0">
                <a:latin typeface="Microsoft YaHei" charset="-122"/>
                <a:ea typeface="Microsoft YaHei" charset="-122"/>
              </a:rPr>
              <a:t>数据核算</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sz="1400" dirty="0">
                <a:latin typeface="Microsoft YaHei" charset="-122"/>
                <a:ea typeface="Microsoft YaHei" charset="-122"/>
              </a:rPr>
              <a:t>统计年鉴</a:t>
            </a:r>
            <a:endParaRPr lang="en-US" altLang="zh-CN" sz="1400"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sz="1400" dirty="0">
                <a:latin typeface="Microsoft YaHei" charset="-122"/>
                <a:ea typeface="Microsoft YaHei" charset="-122"/>
              </a:rPr>
              <a:t>网络爬虫</a:t>
            </a:r>
            <a:endParaRPr lang="en-US" altLang="zh-CN" sz="1400" dirty="0">
              <a:latin typeface="Microsoft YaHei" charset="-122"/>
              <a:ea typeface="Microsoft YaHei" charset="-122"/>
            </a:endParaRPr>
          </a:p>
          <a:p>
            <a:pPr marL="742950" lvl="1" indent="-285750">
              <a:spcAft>
                <a:spcPts val="600"/>
              </a:spcAft>
              <a:buFont typeface="Arial" panose="020B0604020202020204" pitchFamily="34" charset="0"/>
              <a:buChar char="•"/>
            </a:pPr>
            <a:endParaRPr lang="en-US" altLang="zh-CN" dirty="0">
              <a:latin typeface="Microsoft YaHei" charset="-122"/>
              <a:ea typeface="Microsoft YaHei" charset="-122"/>
            </a:endParaRPr>
          </a:p>
          <a:p>
            <a:endParaRPr lang="en-US" altLang="zh-CN" dirty="0">
              <a:latin typeface="Microsoft YaHei" charset="-122"/>
              <a:ea typeface="Microsoft YaHei" charset="-122"/>
            </a:endParaRPr>
          </a:p>
          <a:p>
            <a:pPr marL="285750" indent="-285750">
              <a:buFont typeface="Wingdings" pitchFamily="2" charset="2"/>
              <a:buChar char="Ø"/>
            </a:pPr>
            <a:r>
              <a:rPr lang="zh-CN" altLang="en-US" b="1" dirty="0">
                <a:latin typeface="Microsoft YaHei" charset="-122"/>
                <a:ea typeface="Microsoft YaHei" charset="-122"/>
              </a:rPr>
              <a:t>基尼系数</a:t>
            </a:r>
            <a:endParaRPr lang="en-US" altLang="zh-CN" b="1" dirty="0">
              <a:latin typeface="Microsoft YaHei" charset="-122"/>
              <a:ea typeface="Microsoft YaHei" charset="-122"/>
            </a:endParaRPr>
          </a:p>
          <a:p>
            <a:r>
              <a:rPr lang="en-US" altLang="zh-CN" dirty="0">
                <a:latin typeface="Microsoft YaHei" charset="-122"/>
                <a:ea typeface="Microsoft YaHei" charset="-122"/>
              </a:rPr>
              <a:t>	</a:t>
            </a:r>
          </a:p>
          <a:p>
            <a:endParaRPr lang="en-US" altLang="zh-CN" dirty="0">
              <a:latin typeface="Microsoft YaHei" charset="-122"/>
              <a:ea typeface="Microsoft YaHei" charset="-122"/>
            </a:endParaRPr>
          </a:p>
          <a:p>
            <a:endParaRPr lang="en-US" altLang="zh-CN" dirty="0">
              <a:latin typeface="Microsoft YaHei" charset="-122"/>
              <a:ea typeface="Microsoft YaHei" charset="-122"/>
            </a:endParaRPr>
          </a:p>
          <a:p>
            <a:pPr marL="285750" indent="-285750">
              <a:buFont typeface="Wingdings" pitchFamily="2" charset="2"/>
              <a:buChar char="Ø"/>
            </a:pPr>
            <a:endParaRPr lang="en-US" altLang="zh-CN" dirty="0">
              <a:latin typeface="Microsoft YaHei" charset="-122"/>
              <a:ea typeface="Microsoft YaHei" charset="-122"/>
            </a:endParaRPr>
          </a:p>
          <a:p>
            <a:pPr marL="285750" indent="-285750">
              <a:buFont typeface="Wingdings" pitchFamily="2" charset="2"/>
              <a:buChar char="Ø"/>
            </a:pP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zh-CN" altLang="en-US" b="1" dirty="0">
                <a:latin typeface="Microsoft YaHei" charset="-122"/>
                <a:ea typeface="Microsoft YaHei" charset="-122"/>
              </a:rPr>
              <a:t>地理探测器</a:t>
            </a:r>
            <a:endParaRPr lang="en-US" altLang="zh-CN" b="1"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b="1" dirty="0">
                <a:solidFill>
                  <a:srgbClr val="FF0000"/>
                </a:solidFill>
                <a:latin typeface="Microsoft YaHei" charset="-122"/>
                <a:ea typeface="Microsoft YaHei" charset="-122"/>
              </a:rPr>
              <a:t>因子探测</a:t>
            </a:r>
            <a:endParaRPr lang="en-US" altLang="zh-CN" b="1" dirty="0">
              <a:solidFill>
                <a:srgbClr val="FF0000"/>
              </a:solidFill>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sz="1400" dirty="0">
                <a:latin typeface="Microsoft YaHei" charset="-122"/>
                <a:ea typeface="Microsoft YaHei" charset="-122"/>
              </a:rPr>
              <a:t>交互探测</a:t>
            </a:r>
            <a:endParaRPr lang="en-US" altLang="zh-CN" sz="1400"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sz="1400" dirty="0">
                <a:latin typeface="Microsoft YaHei" charset="-122"/>
                <a:ea typeface="Microsoft YaHei" charset="-122"/>
              </a:rPr>
              <a:t>生态探测</a:t>
            </a:r>
            <a:endParaRPr lang="en-US" altLang="zh-CN" sz="1400" dirty="0">
              <a:latin typeface="Microsoft YaHei" charset="-122"/>
              <a:ea typeface="Microsoft YaHei" charset="-122"/>
            </a:endParaRPr>
          </a:p>
          <a:p>
            <a:pPr marL="742950" lvl="1" indent="-285750">
              <a:spcAft>
                <a:spcPts val="600"/>
              </a:spcAft>
              <a:buFont typeface="Arial" panose="020B0604020202020204" pitchFamily="34" charset="0"/>
              <a:buChar char="•"/>
            </a:pPr>
            <a:r>
              <a:rPr lang="zh-CN" altLang="en-US" sz="1400" dirty="0">
                <a:latin typeface="Microsoft YaHei" charset="-122"/>
                <a:ea typeface="Microsoft YaHei" charset="-122"/>
              </a:rPr>
              <a:t>风险区探测</a:t>
            </a:r>
            <a:endParaRPr lang="en-US" altLang="zh-CN" sz="1400" dirty="0">
              <a:latin typeface="Microsoft YaHei" charset="-122"/>
              <a:ea typeface="Microsoft YaHei" charset="-122"/>
            </a:endParaRPr>
          </a:p>
          <a:p>
            <a:endParaRPr lang="en-US" altLang="zh-CN" b="1" dirty="0">
              <a:latin typeface="Microsoft YaHei" charset="-122"/>
              <a:ea typeface="Microsoft YaHei" charset="-122"/>
            </a:endParaRPr>
          </a:p>
          <a:p>
            <a:endParaRPr lang="en-US" altLang="zh-CN" b="1" dirty="0">
              <a:latin typeface="Microsoft YaHei" charset="-122"/>
              <a:ea typeface="Microsoft YaHei" charset="-122"/>
            </a:endParaRPr>
          </a:p>
          <a:p>
            <a:endParaRPr kumimoji="1" lang="zh-CN" altLang="en-US" dirty="0"/>
          </a:p>
        </p:txBody>
      </p:sp>
      <p:pic>
        <p:nvPicPr>
          <p:cNvPr id="13" name="图片 12">
            <a:extLst>
              <a:ext uri="{FF2B5EF4-FFF2-40B4-BE49-F238E27FC236}">
                <a16:creationId xmlns:a16="http://schemas.microsoft.com/office/drawing/2014/main" id="{72286DD1-12AD-4C19-952C-8F403EFA9A30}"/>
              </a:ext>
            </a:extLst>
          </p:cNvPr>
          <p:cNvPicPr>
            <a:picLocks noChangeAspect="1"/>
          </p:cNvPicPr>
          <p:nvPr/>
        </p:nvPicPr>
        <p:blipFill>
          <a:blip r:embed="rId5"/>
          <a:stretch>
            <a:fillRect/>
          </a:stretch>
        </p:blipFill>
        <p:spPr>
          <a:xfrm>
            <a:off x="1536935" y="3914156"/>
            <a:ext cx="1834712" cy="675110"/>
          </a:xfrm>
          <a:prstGeom prst="rect">
            <a:avLst/>
          </a:prstGeom>
        </p:spPr>
      </p:pic>
      <p:pic>
        <p:nvPicPr>
          <p:cNvPr id="14" name="图片 13">
            <a:extLst>
              <a:ext uri="{FF2B5EF4-FFF2-40B4-BE49-F238E27FC236}">
                <a16:creationId xmlns:a16="http://schemas.microsoft.com/office/drawing/2014/main" id="{BA72C608-BA97-43FE-8C25-401F502D8614}"/>
              </a:ext>
            </a:extLst>
          </p:cNvPr>
          <p:cNvPicPr>
            <a:picLocks noChangeAspect="1"/>
          </p:cNvPicPr>
          <p:nvPr/>
        </p:nvPicPr>
        <p:blipFill>
          <a:blip r:embed="rId6"/>
          <a:stretch>
            <a:fillRect/>
          </a:stretch>
        </p:blipFill>
        <p:spPr>
          <a:xfrm>
            <a:off x="2078553" y="5533820"/>
            <a:ext cx="1816100" cy="495300"/>
          </a:xfrm>
          <a:prstGeom prst="rect">
            <a:avLst/>
          </a:prstGeom>
        </p:spPr>
      </p:pic>
      <p:sp>
        <p:nvSpPr>
          <p:cNvPr id="8" name="矩形 7">
            <a:extLst>
              <a:ext uri="{FF2B5EF4-FFF2-40B4-BE49-F238E27FC236}">
                <a16:creationId xmlns:a16="http://schemas.microsoft.com/office/drawing/2014/main" id="{E8A65808-04BE-4C17-8B26-699D757C4D51}"/>
              </a:ext>
            </a:extLst>
          </p:cNvPr>
          <p:cNvSpPr/>
          <p:nvPr/>
        </p:nvSpPr>
        <p:spPr>
          <a:xfrm>
            <a:off x="10274018" y="0"/>
            <a:ext cx="1917982" cy="6858000"/>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44AC7C4D-D15C-4FF8-AD78-610D2A62824B}"/>
              </a:ext>
            </a:extLst>
          </p:cNvPr>
          <p:cNvSpPr txBox="1"/>
          <p:nvPr/>
        </p:nvSpPr>
        <p:spPr>
          <a:xfrm>
            <a:off x="10274018" y="1035629"/>
            <a:ext cx="1917982" cy="3539430"/>
          </a:xfrm>
          <a:prstGeom prst="rect">
            <a:avLst/>
          </a:prstGeom>
          <a:noFill/>
        </p:spPr>
        <p:txBody>
          <a:bodyPr wrap="square">
            <a:spAutoFit/>
          </a:bodyPr>
          <a:lstStyle/>
          <a:p>
            <a:pPr marL="0" indent="0">
              <a:lnSpc>
                <a:spcPct val="100000"/>
              </a:lnSpc>
              <a:buNone/>
            </a:pPr>
            <a:r>
              <a:rPr lang="zh-CN" altLang="en-US" sz="3200" dirty="0">
                <a:solidFill>
                  <a:schemeClr val="bg2">
                    <a:lumMod val="75000"/>
                  </a:schemeClr>
                </a:solidFill>
                <a:latin typeface="Microsoft YaHei" charset="-122"/>
                <a:ea typeface="Microsoft YaHei" charset="-122"/>
              </a:rPr>
              <a:t>背景意义</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r>
              <a:rPr lang="zh-CN" altLang="en-US" sz="3200" dirty="0">
                <a:solidFill>
                  <a:schemeClr val="bg2">
                    <a:lumMod val="75000"/>
                  </a:schemeClr>
                </a:solidFill>
                <a:latin typeface="Microsoft YaHei" charset="-122"/>
                <a:ea typeface="Microsoft YaHei" charset="-122"/>
              </a:rPr>
              <a:t>研究方法</a:t>
            </a:r>
            <a:endParaRPr lang="en-US" altLang="zh-CN" sz="3200" dirty="0">
              <a:solidFill>
                <a:schemeClr val="bg2">
                  <a:lumMod val="75000"/>
                </a:schemeClr>
              </a:solidFill>
              <a:latin typeface="Microsoft YaHei" charset="-122"/>
              <a:ea typeface="Microsoft YaHei" charset="-122"/>
            </a:endParaRPr>
          </a:p>
          <a:p>
            <a:pPr marL="0" indent="0">
              <a:buNone/>
            </a:pPr>
            <a:endParaRPr lang="en-US" altLang="zh-CN" sz="3200" dirty="0">
              <a:solidFill>
                <a:schemeClr val="bg2">
                  <a:lumMod val="75000"/>
                </a:schemeClr>
              </a:solidFill>
              <a:latin typeface="Microsoft YaHei" charset="-122"/>
              <a:ea typeface="Microsoft YaHei" charset="-122"/>
            </a:endParaRPr>
          </a:p>
          <a:p>
            <a:pPr marL="0" indent="0">
              <a:buNone/>
            </a:pPr>
            <a:r>
              <a:rPr lang="zh-CN" altLang="en-US" sz="3200" dirty="0">
                <a:latin typeface="Microsoft YaHei" charset="-122"/>
                <a:ea typeface="Microsoft YaHei" charset="-122"/>
              </a:rPr>
              <a:t>研究结论</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r>
              <a:rPr lang="zh-CN" altLang="en-US" sz="3200" dirty="0">
                <a:solidFill>
                  <a:schemeClr val="bg2">
                    <a:lumMod val="75000"/>
                  </a:schemeClr>
                </a:solidFill>
                <a:latin typeface="Microsoft YaHei" charset="-122"/>
                <a:ea typeface="Microsoft YaHei" charset="-122"/>
              </a:rPr>
              <a:t>主要贡献</a:t>
            </a:r>
          </a:p>
        </p:txBody>
      </p:sp>
    </p:spTree>
    <p:extLst>
      <p:ext uri="{BB962C8B-B14F-4D97-AF65-F5344CB8AC3E}">
        <p14:creationId xmlns:p14="http://schemas.microsoft.com/office/powerpoint/2010/main" val="3584688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C4D1C346-030C-487F-93D1-5BDF21CF0DA9}"/>
              </a:ext>
            </a:extLst>
          </p:cNvPr>
          <p:cNvSpPr txBox="1"/>
          <p:nvPr/>
        </p:nvSpPr>
        <p:spPr>
          <a:xfrm>
            <a:off x="1917982" y="100643"/>
            <a:ext cx="6120880" cy="1015663"/>
          </a:xfrm>
          <a:prstGeom prst="rect">
            <a:avLst/>
          </a:prstGeom>
          <a:noFill/>
        </p:spPr>
        <p:txBody>
          <a:bodyPr wrap="square">
            <a:spAutoFit/>
          </a:bodyPr>
          <a:lstStyle/>
          <a:p>
            <a:pPr marL="0" indent="0">
              <a:buNone/>
            </a:pPr>
            <a:r>
              <a:rPr lang="zh-CN" altLang="en-US" sz="4000" b="1" dirty="0">
                <a:latin typeface="Microsoft YaHei" charset="-122"/>
                <a:ea typeface="Microsoft YaHei" charset="-122"/>
              </a:rPr>
              <a:t>研究方法</a:t>
            </a:r>
            <a:endParaRPr lang="en-US" altLang="zh-CN" sz="4000" b="1" dirty="0">
              <a:latin typeface="Microsoft YaHei" charset="-122"/>
              <a:ea typeface="Microsoft YaHei" charset="-122"/>
            </a:endParaRPr>
          </a:p>
          <a:p>
            <a:pPr marL="0" indent="0">
              <a:buNone/>
            </a:pPr>
            <a:r>
              <a:rPr lang="en-US" altLang="zh-CN" sz="2000" dirty="0">
                <a:solidFill>
                  <a:schemeClr val="bg2">
                    <a:lumMod val="75000"/>
                  </a:schemeClr>
                </a:solidFill>
                <a:latin typeface="Microsoft YaHei" charset="-122"/>
                <a:ea typeface="Microsoft YaHei" charset="-122"/>
              </a:rPr>
              <a:t>Research Methods</a:t>
            </a:r>
          </a:p>
        </p:txBody>
      </p:sp>
      <p:pic>
        <p:nvPicPr>
          <p:cNvPr id="19" name="内容占位符 5">
            <a:extLst>
              <a:ext uri="{FF2B5EF4-FFF2-40B4-BE49-F238E27FC236}">
                <a16:creationId xmlns:a16="http://schemas.microsoft.com/office/drawing/2014/main" id="{2E33EAB0-48DF-46C5-902D-3AE7CFED5D58}"/>
              </a:ext>
            </a:extLst>
          </p:cNvPr>
          <p:cNvPicPr>
            <a:picLocks noChangeAspect="1"/>
          </p:cNvPicPr>
          <p:nvPr/>
        </p:nvPicPr>
        <p:blipFill rotWithShape="1">
          <a:blip r:embed="rId3">
            <a:extLst>
              <a:ext uri="{28A0092B-C50C-407E-A947-70E740481C1C}">
                <a14:useLocalDpi xmlns:a14="http://schemas.microsoft.com/office/drawing/2010/main" val="0"/>
              </a:ext>
            </a:extLst>
          </a:blip>
          <a:srcRect l="13324" t="13345" r="17034" b="12535"/>
          <a:stretch/>
        </p:blipFill>
        <p:spPr>
          <a:xfrm>
            <a:off x="45064" y="0"/>
            <a:ext cx="1808042" cy="1139499"/>
          </a:xfrm>
          <a:prstGeom prst="rect">
            <a:avLst/>
          </a:prstGeom>
        </p:spPr>
      </p:pic>
      <p:pic>
        <p:nvPicPr>
          <p:cNvPr id="3" name="图片 2">
            <a:extLst>
              <a:ext uri="{FF2B5EF4-FFF2-40B4-BE49-F238E27FC236}">
                <a16:creationId xmlns:a16="http://schemas.microsoft.com/office/drawing/2014/main" id="{F58973DC-5B60-4B24-9B99-7F099D0EAAA7}"/>
              </a:ext>
            </a:extLst>
          </p:cNvPr>
          <p:cNvPicPr>
            <a:picLocks noChangeAspect="1"/>
          </p:cNvPicPr>
          <p:nvPr/>
        </p:nvPicPr>
        <p:blipFill>
          <a:blip r:embed="rId4"/>
          <a:stretch>
            <a:fillRect/>
          </a:stretch>
        </p:blipFill>
        <p:spPr>
          <a:xfrm>
            <a:off x="4197206" y="1231982"/>
            <a:ext cx="6120880" cy="5525375"/>
          </a:xfrm>
          <a:prstGeom prst="rect">
            <a:avLst/>
          </a:prstGeom>
        </p:spPr>
      </p:pic>
      <p:sp>
        <p:nvSpPr>
          <p:cNvPr id="7" name="文本框 6">
            <a:extLst>
              <a:ext uri="{FF2B5EF4-FFF2-40B4-BE49-F238E27FC236}">
                <a16:creationId xmlns:a16="http://schemas.microsoft.com/office/drawing/2014/main" id="{22780625-9617-46F5-861D-898749E7265F}"/>
              </a:ext>
            </a:extLst>
          </p:cNvPr>
          <p:cNvSpPr txBox="1"/>
          <p:nvPr/>
        </p:nvSpPr>
        <p:spPr>
          <a:xfrm>
            <a:off x="248447" y="1308381"/>
            <a:ext cx="4411688" cy="5078313"/>
          </a:xfrm>
          <a:prstGeom prst="rect">
            <a:avLst/>
          </a:prstGeom>
          <a:noFill/>
        </p:spPr>
        <p:txBody>
          <a:bodyPr wrap="square" rtlCol="0">
            <a:spAutoFit/>
          </a:bodyPr>
          <a:lstStyle/>
          <a:p>
            <a:pPr marL="285750" indent="-285750">
              <a:buFont typeface="Wingdings" pitchFamily="2" charset="2"/>
              <a:buChar char="Ø"/>
            </a:pPr>
            <a:r>
              <a:rPr lang="zh-CN" altLang="en-US" b="1" dirty="0">
                <a:latin typeface="Microsoft YaHei" charset="-122"/>
                <a:ea typeface="Microsoft YaHei" charset="-122"/>
              </a:rPr>
              <a:t>共享社会经济路径</a:t>
            </a:r>
            <a:r>
              <a:rPr lang="en-US" altLang="zh-CN" dirty="0">
                <a:latin typeface="Microsoft YaHei" charset="-122"/>
                <a:ea typeface="Microsoft YaHei" charset="-122"/>
              </a:rPr>
              <a:t>[31,32]</a:t>
            </a:r>
          </a:p>
          <a:p>
            <a:pPr marL="285750" indent="-285750">
              <a:buFont typeface="Wingdings" pitchFamily="2" charset="2"/>
              <a:buChar char="Ø"/>
            </a:pPr>
            <a:endParaRPr lang="en-US" altLang="zh-CN" b="1" dirty="0">
              <a:latin typeface="Microsoft YaHei" charset="-122"/>
              <a:ea typeface="Microsoft YaHei" charset="-122"/>
            </a:endParaRPr>
          </a:p>
          <a:p>
            <a:pPr marL="285750" indent="-285750">
              <a:buFont typeface="Wingdings" pitchFamily="2" charset="2"/>
              <a:buChar char="Ø"/>
            </a:pPr>
            <a:endParaRPr lang="en-US" altLang="zh-CN" b="1" dirty="0">
              <a:latin typeface="Microsoft YaHei" charset="-122"/>
              <a:ea typeface="Microsoft YaHei" charset="-122"/>
            </a:endParaRPr>
          </a:p>
          <a:p>
            <a:pPr marL="285750" indent="-285750">
              <a:buFont typeface="Wingdings" pitchFamily="2" charset="2"/>
              <a:buChar char="Ø"/>
            </a:pPr>
            <a:endParaRPr lang="en-US" altLang="zh-CN" b="1" dirty="0">
              <a:latin typeface="Microsoft YaHei" charset="-122"/>
              <a:ea typeface="Microsoft YaHei" charset="-122"/>
            </a:endParaRPr>
          </a:p>
          <a:p>
            <a:pPr marL="285750" indent="-285750">
              <a:buFont typeface="Wingdings" pitchFamily="2" charset="2"/>
              <a:buChar char="Ø"/>
            </a:pPr>
            <a:endParaRPr lang="en-US" altLang="zh-CN" b="1" dirty="0">
              <a:latin typeface="Microsoft YaHei" charset="-122"/>
              <a:ea typeface="Microsoft YaHei" charset="-122"/>
            </a:endParaRPr>
          </a:p>
          <a:p>
            <a:pPr marL="285750" indent="-285750">
              <a:buFont typeface="Wingdings" pitchFamily="2" charset="2"/>
              <a:buChar char="Ø"/>
            </a:pPr>
            <a:endParaRPr lang="en-US" altLang="zh-CN" b="1" dirty="0">
              <a:latin typeface="Microsoft YaHei" charset="-122"/>
              <a:ea typeface="Microsoft YaHei" charset="-122"/>
            </a:endParaRPr>
          </a:p>
          <a:p>
            <a:pPr marL="285750" indent="-285750">
              <a:buFont typeface="Wingdings" pitchFamily="2" charset="2"/>
              <a:buChar char="Ø"/>
            </a:pPr>
            <a:endParaRPr lang="en-US" altLang="zh-CN" b="1" dirty="0">
              <a:latin typeface="Microsoft YaHei" charset="-122"/>
              <a:ea typeface="Microsoft YaHei" charset="-122"/>
            </a:endParaRPr>
          </a:p>
          <a:p>
            <a:endParaRPr lang="en-US" altLang="zh-CN" b="1" dirty="0">
              <a:latin typeface="Microsoft YaHei" charset="-122"/>
              <a:ea typeface="Microsoft YaHei" charset="-122"/>
            </a:endParaRPr>
          </a:p>
          <a:p>
            <a:endParaRPr lang="en-US" altLang="zh-CN" dirty="0">
              <a:latin typeface="Microsoft YaHei" charset="-122"/>
              <a:ea typeface="Microsoft YaHei" charset="-122"/>
            </a:endParaRPr>
          </a:p>
          <a:p>
            <a:pPr marL="285750" indent="-285750">
              <a:buFont typeface="Wingdings" pitchFamily="2" charset="2"/>
              <a:buChar char="Ø"/>
            </a:pPr>
            <a:r>
              <a:rPr lang="zh-CN" altLang="en-US" b="1" dirty="0">
                <a:latin typeface="Microsoft YaHei" charset="-122"/>
                <a:ea typeface="Microsoft YaHei" charset="-122"/>
              </a:rPr>
              <a:t>随机森林</a:t>
            </a:r>
            <a:endParaRPr lang="en-US" altLang="zh-CN" b="1" dirty="0">
              <a:latin typeface="Microsoft YaHei" charset="-122"/>
              <a:ea typeface="Microsoft YaHei" charset="-122"/>
            </a:endParaRPr>
          </a:p>
          <a:p>
            <a:r>
              <a:rPr lang="en-US" altLang="zh-CN" dirty="0">
                <a:latin typeface="Microsoft YaHei" charset="-122"/>
                <a:ea typeface="Microsoft YaHei" charset="-122"/>
              </a:rPr>
              <a:t>	</a:t>
            </a:r>
          </a:p>
          <a:p>
            <a:endParaRPr lang="en-US" altLang="zh-CN" dirty="0">
              <a:latin typeface="Microsoft YaHei" charset="-122"/>
              <a:ea typeface="Microsoft YaHei" charset="-122"/>
            </a:endParaRPr>
          </a:p>
          <a:p>
            <a:endParaRPr lang="en-US" altLang="zh-CN" dirty="0">
              <a:latin typeface="Microsoft YaHei" charset="-122"/>
              <a:ea typeface="Microsoft YaHei" charset="-122"/>
            </a:endParaRPr>
          </a:p>
          <a:p>
            <a:pPr marL="285750" indent="-285750">
              <a:buFont typeface="Wingdings" pitchFamily="2" charset="2"/>
              <a:buChar char="Ø"/>
            </a:pPr>
            <a:endParaRPr lang="en-US" altLang="zh-CN" dirty="0">
              <a:latin typeface="Microsoft YaHei" charset="-122"/>
              <a:ea typeface="Microsoft YaHei" charset="-122"/>
            </a:endParaRPr>
          </a:p>
          <a:p>
            <a:endParaRPr lang="en-US" altLang="zh-CN" b="1" dirty="0">
              <a:latin typeface="Microsoft YaHei" charset="-122"/>
              <a:ea typeface="Microsoft YaHei" charset="-122"/>
            </a:endParaRPr>
          </a:p>
          <a:p>
            <a:endParaRPr lang="en-US" altLang="zh-CN" b="1" dirty="0">
              <a:latin typeface="Microsoft YaHei" charset="-122"/>
              <a:ea typeface="Microsoft YaHei" charset="-122"/>
            </a:endParaRPr>
          </a:p>
          <a:p>
            <a:endParaRPr lang="en-US" altLang="zh-CN" b="1" dirty="0">
              <a:latin typeface="Microsoft YaHei" charset="-122"/>
              <a:ea typeface="Microsoft YaHei" charset="-122"/>
            </a:endParaRPr>
          </a:p>
          <a:p>
            <a:endParaRPr kumimoji="1" lang="zh-CN" altLang="en-US" dirty="0"/>
          </a:p>
        </p:txBody>
      </p:sp>
      <p:pic>
        <p:nvPicPr>
          <p:cNvPr id="2" name="图片 1">
            <a:extLst>
              <a:ext uri="{FF2B5EF4-FFF2-40B4-BE49-F238E27FC236}">
                <a16:creationId xmlns:a16="http://schemas.microsoft.com/office/drawing/2014/main" id="{247D004E-8248-464A-8739-7096C578D85E}"/>
              </a:ext>
            </a:extLst>
          </p:cNvPr>
          <p:cNvPicPr>
            <a:picLocks noChangeAspect="1"/>
          </p:cNvPicPr>
          <p:nvPr/>
        </p:nvPicPr>
        <p:blipFill>
          <a:blip r:embed="rId5"/>
          <a:stretch>
            <a:fillRect/>
          </a:stretch>
        </p:blipFill>
        <p:spPr>
          <a:xfrm>
            <a:off x="72981" y="1698147"/>
            <a:ext cx="2162175" cy="1733550"/>
          </a:xfrm>
          <a:prstGeom prst="rect">
            <a:avLst/>
          </a:prstGeom>
        </p:spPr>
      </p:pic>
      <p:pic>
        <p:nvPicPr>
          <p:cNvPr id="4" name="图片 3">
            <a:extLst>
              <a:ext uri="{FF2B5EF4-FFF2-40B4-BE49-F238E27FC236}">
                <a16:creationId xmlns:a16="http://schemas.microsoft.com/office/drawing/2014/main" id="{88B1B58B-6F83-453F-84D3-DEFA6F69F40A}"/>
              </a:ext>
            </a:extLst>
          </p:cNvPr>
          <p:cNvPicPr>
            <a:picLocks noChangeAspect="1"/>
          </p:cNvPicPr>
          <p:nvPr/>
        </p:nvPicPr>
        <p:blipFill>
          <a:blip r:embed="rId6"/>
          <a:stretch>
            <a:fillRect/>
          </a:stretch>
        </p:blipFill>
        <p:spPr>
          <a:xfrm>
            <a:off x="2235156" y="1698147"/>
            <a:ext cx="2162175" cy="1724025"/>
          </a:xfrm>
          <a:prstGeom prst="rect">
            <a:avLst/>
          </a:prstGeom>
        </p:spPr>
      </p:pic>
      <p:sp>
        <p:nvSpPr>
          <p:cNvPr id="11" name="文本框 10">
            <a:extLst>
              <a:ext uri="{FF2B5EF4-FFF2-40B4-BE49-F238E27FC236}">
                <a16:creationId xmlns:a16="http://schemas.microsoft.com/office/drawing/2014/main" id="{C7C5E63E-A570-4240-947C-B063B6C2527E}"/>
              </a:ext>
            </a:extLst>
          </p:cNvPr>
          <p:cNvSpPr txBox="1"/>
          <p:nvPr/>
        </p:nvSpPr>
        <p:spPr>
          <a:xfrm>
            <a:off x="541523" y="3419070"/>
            <a:ext cx="1376459" cy="261610"/>
          </a:xfrm>
          <a:prstGeom prst="rect">
            <a:avLst/>
          </a:prstGeom>
          <a:noFill/>
        </p:spPr>
        <p:txBody>
          <a:bodyPr wrap="square" rtlCol="0">
            <a:spAutoFit/>
          </a:bodyPr>
          <a:lstStyle/>
          <a:p>
            <a:r>
              <a:rPr lang="en-US" altLang="zh-CN" sz="1100" dirty="0">
                <a:latin typeface="黑体" panose="02010609060101010101" pitchFamily="49" charset="-122"/>
                <a:ea typeface="黑体" panose="02010609060101010101" pitchFamily="49" charset="-122"/>
              </a:rPr>
              <a:t>SSPs</a:t>
            </a:r>
            <a:r>
              <a:rPr lang="zh-CN" altLang="en-US" sz="1100" dirty="0">
                <a:latin typeface="黑体" panose="02010609060101010101" pitchFamily="49" charset="-122"/>
                <a:ea typeface="黑体" panose="02010609060101010101" pitchFamily="49" charset="-122"/>
              </a:rPr>
              <a:t>情境下</a:t>
            </a:r>
            <a:r>
              <a:rPr lang="en-US" altLang="zh-CN" sz="1100" dirty="0">
                <a:latin typeface="黑体" panose="02010609060101010101" pitchFamily="49" charset="-122"/>
                <a:ea typeface="黑体" panose="02010609060101010101" pitchFamily="49" charset="-122"/>
              </a:rPr>
              <a:t>GDP</a:t>
            </a:r>
            <a:r>
              <a:rPr lang="zh-CN" altLang="en-US" sz="1100" dirty="0">
                <a:latin typeface="黑体" panose="02010609060101010101" pitchFamily="49" charset="-122"/>
                <a:ea typeface="黑体" panose="02010609060101010101" pitchFamily="49" charset="-122"/>
              </a:rPr>
              <a:t>预测</a:t>
            </a:r>
          </a:p>
        </p:txBody>
      </p:sp>
      <p:sp>
        <p:nvSpPr>
          <p:cNvPr id="13" name="文本框 12">
            <a:extLst>
              <a:ext uri="{FF2B5EF4-FFF2-40B4-BE49-F238E27FC236}">
                <a16:creationId xmlns:a16="http://schemas.microsoft.com/office/drawing/2014/main" id="{E3664322-6BAF-4E9E-AF0A-982A6EF40170}"/>
              </a:ext>
            </a:extLst>
          </p:cNvPr>
          <p:cNvSpPr txBox="1"/>
          <p:nvPr/>
        </p:nvSpPr>
        <p:spPr>
          <a:xfrm>
            <a:off x="2695552" y="3418280"/>
            <a:ext cx="1600808" cy="261610"/>
          </a:xfrm>
          <a:prstGeom prst="rect">
            <a:avLst/>
          </a:prstGeom>
          <a:noFill/>
        </p:spPr>
        <p:txBody>
          <a:bodyPr wrap="square" rtlCol="0">
            <a:spAutoFit/>
          </a:bodyPr>
          <a:lstStyle/>
          <a:p>
            <a:r>
              <a:rPr lang="en-US" altLang="zh-CN" sz="1100" dirty="0">
                <a:latin typeface="黑体" panose="02010609060101010101" pitchFamily="49" charset="-122"/>
                <a:ea typeface="黑体" panose="02010609060101010101" pitchFamily="49" charset="-122"/>
              </a:rPr>
              <a:t>SSPs</a:t>
            </a:r>
            <a:r>
              <a:rPr lang="zh-CN" altLang="en-US" sz="1100" dirty="0">
                <a:latin typeface="黑体" panose="02010609060101010101" pitchFamily="49" charset="-122"/>
                <a:ea typeface="黑体" panose="02010609060101010101" pitchFamily="49" charset="-122"/>
              </a:rPr>
              <a:t>情境下人口预测</a:t>
            </a:r>
          </a:p>
        </p:txBody>
      </p:sp>
      <p:pic>
        <p:nvPicPr>
          <p:cNvPr id="6" name="图片 5">
            <a:extLst>
              <a:ext uri="{FF2B5EF4-FFF2-40B4-BE49-F238E27FC236}">
                <a16:creationId xmlns:a16="http://schemas.microsoft.com/office/drawing/2014/main" id="{A8CF6B56-302D-4353-99B1-C4D423A28B4F}"/>
              </a:ext>
            </a:extLst>
          </p:cNvPr>
          <p:cNvPicPr>
            <a:picLocks noChangeAspect="1"/>
          </p:cNvPicPr>
          <p:nvPr/>
        </p:nvPicPr>
        <p:blipFill>
          <a:blip r:embed="rId7"/>
          <a:stretch>
            <a:fillRect/>
          </a:stretch>
        </p:blipFill>
        <p:spPr>
          <a:xfrm>
            <a:off x="171129" y="4381500"/>
            <a:ext cx="4125231" cy="1244518"/>
          </a:xfrm>
          <a:prstGeom prst="rect">
            <a:avLst/>
          </a:prstGeom>
        </p:spPr>
      </p:pic>
      <p:sp>
        <p:nvSpPr>
          <p:cNvPr id="14" name="文本框 13">
            <a:extLst>
              <a:ext uri="{FF2B5EF4-FFF2-40B4-BE49-F238E27FC236}">
                <a16:creationId xmlns:a16="http://schemas.microsoft.com/office/drawing/2014/main" id="{D5F408FF-9B0F-4B0A-9445-85B46C2331FA}"/>
              </a:ext>
            </a:extLst>
          </p:cNvPr>
          <p:cNvSpPr txBox="1"/>
          <p:nvPr/>
        </p:nvSpPr>
        <p:spPr>
          <a:xfrm>
            <a:off x="1426395" y="5631853"/>
            <a:ext cx="1592863" cy="261610"/>
          </a:xfrm>
          <a:prstGeom prst="rect">
            <a:avLst/>
          </a:prstGeom>
          <a:noFill/>
        </p:spPr>
        <p:txBody>
          <a:bodyPr wrap="square" rtlCol="0">
            <a:spAutoFit/>
          </a:bodyPr>
          <a:lstStyle/>
          <a:p>
            <a:r>
              <a:rPr lang="zh-CN" altLang="en-US" sz="1100" dirty="0">
                <a:latin typeface="黑体" panose="02010609060101010101" pitchFamily="49" charset="-122"/>
                <a:ea typeface="黑体" panose="02010609060101010101" pitchFamily="49" charset="-122"/>
              </a:rPr>
              <a:t>随机森林模型示意图</a:t>
            </a:r>
          </a:p>
        </p:txBody>
      </p:sp>
      <p:sp>
        <p:nvSpPr>
          <p:cNvPr id="12" name="矩形 11">
            <a:extLst>
              <a:ext uri="{FF2B5EF4-FFF2-40B4-BE49-F238E27FC236}">
                <a16:creationId xmlns:a16="http://schemas.microsoft.com/office/drawing/2014/main" id="{15E63E4A-5AF3-479F-AD92-5E40D549B941}"/>
              </a:ext>
            </a:extLst>
          </p:cNvPr>
          <p:cNvSpPr/>
          <p:nvPr/>
        </p:nvSpPr>
        <p:spPr>
          <a:xfrm>
            <a:off x="10274018" y="0"/>
            <a:ext cx="1917982" cy="6858000"/>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6990758F-B595-4BD1-8B6D-AFD4F676A1DE}"/>
              </a:ext>
            </a:extLst>
          </p:cNvPr>
          <p:cNvSpPr txBox="1"/>
          <p:nvPr/>
        </p:nvSpPr>
        <p:spPr>
          <a:xfrm>
            <a:off x="10274018" y="1035629"/>
            <a:ext cx="1917982" cy="3539430"/>
          </a:xfrm>
          <a:prstGeom prst="rect">
            <a:avLst/>
          </a:prstGeom>
          <a:noFill/>
        </p:spPr>
        <p:txBody>
          <a:bodyPr wrap="square">
            <a:spAutoFit/>
          </a:bodyPr>
          <a:lstStyle/>
          <a:p>
            <a:pPr marL="0" indent="0">
              <a:lnSpc>
                <a:spcPct val="100000"/>
              </a:lnSpc>
              <a:buNone/>
            </a:pPr>
            <a:r>
              <a:rPr lang="zh-CN" altLang="en-US" sz="3200" dirty="0">
                <a:solidFill>
                  <a:schemeClr val="bg2">
                    <a:lumMod val="75000"/>
                  </a:schemeClr>
                </a:solidFill>
                <a:latin typeface="Microsoft YaHei" charset="-122"/>
                <a:ea typeface="Microsoft YaHei" charset="-122"/>
              </a:rPr>
              <a:t>背景意义</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r>
              <a:rPr lang="zh-CN" altLang="en-US" sz="3200" dirty="0">
                <a:solidFill>
                  <a:schemeClr val="bg2">
                    <a:lumMod val="75000"/>
                  </a:schemeClr>
                </a:solidFill>
                <a:latin typeface="Microsoft YaHei" charset="-122"/>
                <a:ea typeface="Microsoft YaHei" charset="-122"/>
              </a:rPr>
              <a:t>研究方法</a:t>
            </a:r>
            <a:endParaRPr lang="en-US" altLang="zh-CN" sz="3200" dirty="0">
              <a:solidFill>
                <a:schemeClr val="bg2">
                  <a:lumMod val="75000"/>
                </a:schemeClr>
              </a:solidFill>
              <a:latin typeface="Microsoft YaHei" charset="-122"/>
              <a:ea typeface="Microsoft YaHei" charset="-122"/>
            </a:endParaRPr>
          </a:p>
          <a:p>
            <a:pPr marL="0" indent="0">
              <a:buNone/>
            </a:pPr>
            <a:endParaRPr lang="en-US" altLang="zh-CN" sz="3200" dirty="0">
              <a:solidFill>
                <a:schemeClr val="bg2">
                  <a:lumMod val="75000"/>
                </a:schemeClr>
              </a:solidFill>
              <a:latin typeface="Microsoft YaHei" charset="-122"/>
              <a:ea typeface="Microsoft YaHei" charset="-122"/>
            </a:endParaRPr>
          </a:p>
          <a:p>
            <a:pPr marL="0" indent="0">
              <a:buNone/>
            </a:pPr>
            <a:r>
              <a:rPr lang="zh-CN" altLang="en-US" sz="3200" dirty="0">
                <a:latin typeface="Microsoft YaHei" charset="-122"/>
                <a:ea typeface="Microsoft YaHei" charset="-122"/>
              </a:rPr>
              <a:t>研究结论</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r>
              <a:rPr lang="zh-CN" altLang="en-US" sz="3200" dirty="0">
                <a:solidFill>
                  <a:schemeClr val="bg2">
                    <a:lumMod val="75000"/>
                  </a:schemeClr>
                </a:solidFill>
                <a:latin typeface="Microsoft YaHei" charset="-122"/>
                <a:ea typeface="Microsoft YaHei" charset="-122"/>
              </a:rPr>
              <a:t>主要贡献</a:t>
            </a:r>
          </a:p>
        </p:txBody>
      </p:sp>
    </p:spTree>
    <p:extLst>
      <p:ext uri="{BB962C8B-B14F-4D97-AF65-F5344CB8AC3E}">
        <p14:creationId xmlns:p14="http://schemas.microsoft.com/office/powerpoint/2010/main" val="1880263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640C23F-A6B6-4E4A-B5BF-F168AA77CA82}"/>
              </a:ext>
            </a:extLst>
          </p:cNvPr>
          <p:cNvSpPr/>
          <p:nvPr/>
        </p:nvSpPr>
        <p:spPr>
          <a:xfrm>
            <a:off x="10274018" y="0"/>
            <a:ext cx="1917982" cy="6858000"/>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5366838-78F9-439C-B6E3-530D9A4C0D84}"/>
              </a:ext>
            </a:extLst>
          </p:cNvPr>
          <p:cNvSpPr txBox="1"/>
          <p:nvPr/>
        </p:nvSpPr>
        <p:spPr>
          <a:xfrm>
            <a:off x="10274018" y="1035629"/>
            <a:ext cx="1917982" cy="3539430"/>
          </a:xfrm>
          <a:prstGeom prst="rect">
            <a:avLst/>
          </a:prstGeom>
          <a:noFill/>
        </p:spPr>
        <p:txBody>
          <a:bodyPr wrap="square">
            <a:spAutoFit/>
          </a:bodyPr>
          <a:lstStyle/>
          <a:p>
            <a:pPr marL="0" indent="0">
              <a:lnSpc>
                <a:spcPct val="100000"/>
              </a:lnSpc>
              <a:buNone/>
            </a:pPr>
            <a:r>
              <a:rPr lang="zh-CN" altLang="en-US" sz="3200" dirty="0">
                <a:solidFill>
                  <a:schemeClr val="bg2">
                    <a:lumMod val="75000"/>
                  </a:schemeClr>
                </a:solidFill>
                <a:latin typeface="Microsoft YaHei" charset="-122"/>
                <a:ea typeface="Microsoft YaHei" charset="-122"/>
              </a:rPr>
              <a:t>背景意义</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r>
              <a:rPr lang="zh-CN" altLang="en-US" sz="3200" dirty="0">
                <a:solidFill>
                  <a:schemeClr val="bg2">
                    <a:lumMod val="75000"/>
                  </a:schemeClr>
                </a:solidFill>
                <a:latin typeface="Microsoft YaHei" charset="-122"/>
                <a:ea typeface="Microsoft YaHei" charset="-122"/>
              </a:rPr>
              <a:t>研究方法</a:t>
            </a:r>
            <a:endParaRPr lang="en-US" altLang="zh-CN" sz="3200" dirty="0">
              <a:solidFill>
                <a:schemeClr val="bg2">
                  <a:lumMod val="75000"/>
                </a:schemeClr>
              </a:solidFill>
              <a:latin typeface="Microsoft YaHei" charset="-122"/>
              <a:ea typeface="Microsoft YaHei" charset="-122"/>
            </a:endParaRPr>
          </a:p>
          <a:p>
            <a:pPr marL="0" indent="0">
              <a:buNone/>
            </a:pPr>
            <a:endParaRPr lang="en-US" altLang="zh-CN" sz="3200" dirty="0">
              <a:solidFill>
                <a:schemeClr val="bg2">
                  <a:lumMod val="75000"/>
                </a:schemeClr>
              </a:solidFill>
              <a:latin typeface="Microsoft YaHei" charset="-122"/>
              <a:ea typeface="Microsoft YaHei" charset="-122"/>
            </a:endParaRPr>
          </a:p>
          <a:p>
            <a:pPr marL="0" indent="0">
              <a:buNone/>
            </a:pPr>
            <a:r>
              <a:rPr lang="zh-CN" altLang="en-US" sz="3200" dirty="0">
                <a:latin typeface="Microsoft YaHei" charset="-122"/>
                <a:ea typeface="Microsoft YaHei" charset="-122"/>
              </a:rPr>
              <a:t>研究结论</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r>
              <a:rPr lang="zh-CN" altLang="en-US" sz="3200" dirty="0">
                <a:solidFill>
                  <a:schemeClr val="bg2">
                    <a:lumMod val="75000"/>
                  </a:schemeClr>
                </a:solidFill>
                <a:latin typeface="Microsoft YaHei" charset="-122"/>
                <a:ea typeface="Microsoft YaHei" charset="-122"/>
              </a:rPr>
              <a:t>主要贡献</a:t>
            </a:r>
          </a:p>
        </p:txBody>
      </p:sp>
      <p:pic>
        <p:nvPicPr>
          <p:cNvPr id="19" name="内容占位符 5">
            <a:extLst>
              <a:ext uri="{FF2B5EF4-FFF2-40B4-BE49-F238E27FC236}">
                <a16:creationId xmlns:a16="http://schemas.microsoft.com/office/drawing/2014/main" id="{2E33EAB0-48DF-46C5-902D-3AE7CFED5D58}"/>
              </a:ext>
            </a:extLst>
          </p:cNvPr>
          <p:cNvPicPr>
            <a:picLocks noChangeAspect="1"/>
          </p:cNvPicPr>
          <p:nvPr/>
        </p:nvPicPr>
        <p:blipFill rotWithShape="1">
          <a:blip r:embed="rId3">
            <a:extLst>
              <a:ext uri="{28A0092B-C50C-407E-A947-70E740481C1C}">
                <a14:useLocalDpi xmlns:a14="http://schemas.microsoft.com/office/drawing/2010/main" val="0"/>
              </a:ext>
            </a:extLst>
          </a:blip>
          <a:srcRect l="13324" t="13345" r="17034" b="12535"/>
          <a:stretch/>
        </p:blipFill>
        <p:spPr>
          <a:xfrm>
            <a:off x="45064" y="0"/>
            <a:ext cx="1808042" cy="1139499"/>
          </a:xfrm>
          <a:prstGeom prst="rect">
            <a:avLst/>
          </a:prstGeom>
        </p:spPr>
      </p:pic>
      <p:sp>
        <p:nvSpPr>
          <p:cNvPr id="11" name="文本框 10">
            <a:extLst>
              <a:ext uri="{FF2B5EF4-FFF2-40B4-BE49-F238E27FC236}">
                <a16:creationId xmlns:a16="http://schemas.microsoft.com/office/drawing/2014/main" id="{73EE0CAF-C2BA-47A8-A205-953F39A0A4A3}"/>
              </a:ext>
            </a:extLst>
          </p:cNvPr>
          <p:cNvSpPr txBox="1"/>
          <p:nvPr/>
        </p:nvSpPr>
        <p:spPr>
          <a:xfrm>
            <a:off x="1853106" y="123836"/>
            <a:ext cx="6120880" cy="1015663"/>
          </a:xfrm>
          <a:prstGeom prst="rect">
            <a:avLst/>
          </a:prstGeom>
          <a:noFill/>
        </p:spPr>
        <p:txBody>
          <a:bodyPr wrap="square">
            <a:spAutoFit/>
          </a:bodyPr>
          <a:lstStyle/>
          <a:p>
            <a:pPr marL="0" indent="0">
              <a:buNone/>
            </a:pPr>
            <a:r>
              <a:rPr lang="zh-CN" altLang="en-US" sz="4000" b="1" dirty="0">
                <a:latin typeface="Microsoft YaHei" charset="-122"/>
                <a:ea typeface="Microsoft YaHei" charset="-122"/>
              </a:rPr>
              <a:t>研究结果</a:t>
            </a:r>
            <a:endParaRPr lang="en-US" altLang="zh-CN" sz="4000" b="1" dirty="0">
              <a:latin typeface="Microsoft YaHei" charset="-122"/>
              <a:ea typeface="Microsoft YaHei" charset="-122"/>
            </a:endParaRPr>
          </a:p>
          <a:p>
            <a:pPr marL="0" indent="0">
              <a:buNone/>
            </a:pPr>
            <a:r>
              <a:rPr lang="en-US" altLang="zh-CN" sz="2000" dirty="0">
                <a:solidFill>
                  <a:schemeClr val="bg2">
                    <a:lumMod val="75000"/>
                  </a:schemeClr>
                </a:solidFill>
                <a:latin typeface="Microsoft YaHei" charset="-122"/>
                <a:ea typeface="Microsoft YaHei" charset="-122"/>
              </a:rPr>
              <a:t>Results</a:t>
            </a:r>
          </a:p>
        </p:txBody>
      </p:sp>
      <p:pic>
        <p:nvPicPr>
          <p:cNvPr id="14" name="图片 13">
            <a:extLst>
              <a:ext uri="{FF2B5EF4-FFF2-40B4-BE49-F238E27FC236}">
                <a16:creationId xmlns:a16="http://schemas.microsoft.com/office/drawing/2014/main" id="{1F62A8E3-C4A0-904A-83A8-E12291015D0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62592" y="0"/>
            <a:ext cx="4810125" cy="3411855"/>
          </a:xfrm>
          <a:prstGeom prst="rect">
            <a:avLst/>
          </a:prstGeom>
          <a:noFill/>
        </p:spPr>
      </p:pic>
      <p:sp>
        <p:nvSpPr>
          <p:cNvPr id="2" name="文本框 1">
            <a:extLst>
              <a:ext uri="{FF2B5EF4-FFF2-40B4-BE49-F238E27FC236}">
                <a16:creationId xmlns:a16="http://schemas.microsoft.com/office/drawing/2014/main" id="{1F9BA1EA-0C19-4E80-BE7E-672C4A597A13}"/>
              </a:ext>
            </a:extLst>
          </p:cNvPr>
          <p:cNvSpPr txBox="1"/>
          <p:nvPr/>
        </p:nvSpPr>
        <p:spPr>
          <a:xfrm>
            <a:off x="6096000" y="3293794"/>
            <a:ext cx="3454792" cy="307777"/>
          </a:xfrm>
          <a:prstGeom prst="rect">
            <a:avLst/>
          </a:prstGeom>
          <a:noFill/>
        </p:spPr>
        <p:txBody>
          <a:bodyPr wrap="none" rtlCol="0">
            <a:spAutoFit/>
          </a:bodyPr>
          <a:lstStyle/>
          <a:p>
            <a:r>
              <a:rPr lang="en-US" altLang="zh-CN" sz="1400" dirty="0">
                <a:latin typeface="黑体" panose="02010609060101010101" pitchFamily="49" charset="-122"/>
                <a:ea typeface="黑体" panose="02010609060101010101" pitchFamily="49" charset="-122"/>
              </a:rPr>
              <a:t>2017</a:t>
            </a:r>
            <a:r>
              <a:rPr lang="zh-CN" altLang="en-US" sz="1400" dirty="0">
                <a:latin typeface="黑体" panose="02010609060101010101" pitchFamily="49" charset="-122"/>
                <a:ea typeface="黑体" panose="02010609060101010101" pitchFamily="49" charset="-122"/>
              </a:rPr>
              <a:t>全国</a:t>
            </a:r>
            <a:r>
              <a:rPr lang="en-US" altLang="zh-CN" sz="1400" dirty="0">
                <a:latin typeface="黑体" panose="02010609060101010101" pitchFamily="49" charset="-122"/>
                <a:ea typeface="黑体" panose="02010609060101010101" pitchFamily="49" charset="-122"/>
              </a:rPr>
              <a:t>3745</a:t>
            </a:r>
            <a:r>
              <a:rPr lang="zh-CN" altLang="en-US" sz="1400" dirty="0">
                <a:latin typeface="黑体" panose="02010609060101010101" pitchFamily="49" charset="-122"/>
                <a:ea typeface="黑体" panose="02010609060101010101" pitchFamily="49" charset="-122"/>
              </a:rPr>
              <a:t>座污水处理厂厂级污泥产量</a:t>
            </a:r>
          </a:p>
        </p:txBody>
      </p:sp>
      <p:grpSp>
        <p:nvGrpSpPr>
          <p:cNvPr id="4" name="组合 3">
            <a:extLst>
              <a:ext uri="{FF2B5EF4-FFF2-40B4-BE49-F238E27FC236}">
                <a16:creationId xmlns:a16="http://schemas.microsoft.com/office/drawing/2014/main" id="{ABE79176-88B6-410E-A676-0164CC26BBE7}"/>
              </a:ext>
            </a:extLst>
          </p:cNvPr>
          <p:cNvGrpSpPr/>
          <p:nvPr/>
        </p:nvGrpSpPr>
        <p:grpSpPr>
          <a:xfrm>
            <a:off x="5227116" y="3652342"/>
            <a:ext cx="5046902" cy="3086358"/>
            <a:chOff x="5227116" y="3652342"/>
            <a:chExt cx="5046902" cy="3086358"/>
          </a:xfrm>
        </p:grpSpPr>
        <p:pic>
          <p:nvPicPr>
            <p:cNvPr id="3" name="图片 2">
              <a:extLst>
                <a:ext uri="{FF2B5EF4-FFF2-40B4-BE49-F238E27FC236}">
                  <a16:creationId xmlns:a16="http://schemas.microsoft.com/office/drawing/2014/main" id="{18271C3C-C568-4FFE-A6F2-352A0DF5C7AE}"/>
                </a:ext>
              </a:extLst>
            </p:cNvPr>
            <p:cNvPicPr>
              <a:picLocks noChangeAspect="1"/>
            </p:cNvPicPr>
            <p:nvPr/>
          </p:nvPicPr>
          <p:blipFill>
            <a:blip r:embed="rId5"/>
            <a:stretch>
              <a:fillRect/>
            </a:stretch>
          </p:blipFill>
          <p:spPr>
            <a:xfrm>
              <a:off x="5227116" y="3652342"/>
              <a:ext cx="5046902" cy="2953315"/>
            </a:xfrm>
            <a:prstGeom prst="rect">
              <a:avLst/>
            </a:prstGeom>
          </p:spPr>
        </p:pic>
        <p:sp>
          <p:nvSpPr>
            <p:cNvPr id="13" name="文本框 12">
              <a:extLst>
                <a:ext uri="{FF2B5EF4-FFF2-40B4-BE49-F238E27FC236}">
                  <a16:creationId xmlns:a16="http://schemas.microsoft.com/office/drawing/2014/main" id="{86370FE5-3B4B-4AC9-8F14-C095DDE4DB69}"/>
                </a:ext>
              </a:extLst>
            </p:cNvPr>
            <p:cNvSpPr txBox="1"/>
            <p:nvPr/>
          </p:nvSpPr>
          <p:spPr>
            <a:xfrm>
              <a:off x="6823763" y="6430923"/>
              <a:ext cx="1999265" cy="307777"/>
            </a:xfrm>
            <a:prstGeom prst="rect">
              <a:avLst/>
            </a:prstGeom>
            <a:noFill/>
          </p:spPr>
          <p:txBody>
            <a:bodyPr wrap="none" rtlCol="0">
              <a:spAutoFit/>
            </a:bodyPr>
            <a:lstStyle/>
            <a:p>
              <a:r>
                <a:rPr lang="en-US" altLang="zh-CN" sz="1400" dirty="0">
                  <a:latin typeface="黑体" panose="02010609060101010101" pitchFamily="49" charset="-122"/>
                  <a:ea typeface="黑体" panose="02010609060101010101" pitchFamily="49" charset="-122"/>
                </a:rPr>
                <a:t>2017</a:t>
              </a:r>
              <a:r>
                <a:rPr lang="zh-CN" altLang="en-US" sz="1400" dirty="0">
                  <a:latin typeface="黑体" panose="02010609060101010101" pitchFamily="49" charset="-122"/>
                  <a:ea typeface="黑体" panose="02010609060101010101" pitchFamily="49" charset="-122"/>
                </a:rPr>
                <a:t>全国分省污泥产量</a:t>
              </a:r>
            </a:p>
          </p:txBody>
        </p:sp>
      </p:grpSp>
      <p:sp>
        <p:nvSpPr>
          <p:cNvPr id="16" name="文本框 15">
            <a:extLst>
              <a:ext uri="{FF2B5EF4-FFF2-40B4-BE49-F238E27FC236}">
                <a16:creationId xmlns:a16="http://schemas.microsoft.com/office/drawing/2014/main" id="{81ACD335-75F3-4F94-9B66-7D7463D69FAB}"/>
              </a:ext>
            </a:extLst>
          </p:cNvPr>
          <p:cNvSpPr txBox="1"/>
          <p:nvPr/>
        </p:nvSpPr>
        <p:spPr>
          <a:xfrm>
            <a:off x="135443" y="1142781"/>
            <a:ext cx="4902142" cy="5419369"/>
          </a:xfrm>
          <a:prstGeom prst="rect">
            <a:avLst/>
          </a:prstGeom>
          <a:noFill/>
        </p:spPr>
        <p:txBody>
          <a:bodyPr wrap="square" rtlCol="0">
            <a:spAutoFit/>
          </a:bodyPr>
          <a:lstStyle/>
          <a:p>
            <a:pPr marL="285750" indent="-285750">
              <a:spcAft>
                <a:spcPts val="1800"/>
              </a:spcAft>
              <a:buFont typeface="Wingdings" pitchFamily="2" charset="2"/>
              <a:buChar char="Ø"/>
            </a:pPr>
            <a:r>
              <a:rPr lang="zh-CN" altLang="en-US" b="1" dirty="0">
                <a:latin typeface="Microsoft YaHei" charset="-122"/>
                <a:ea typeface="Microsoft YaHei" charset="-122"/>
              </a:rPr>
              <a:t>详细过程</a:t>
            </a:r>
            <a:endParaRPr lang="en-US" altLang="zh-CN" b="1"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污泥与污水的相关分析</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污泥转换系数</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核算异常值</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百度地图</a:t>
            </a:r>
            <a:r>
              <a:rPr lang="en-US" altLang="zh-CN" dirty="0">
                <a:latin typeface="Microsoft YaHei" charset="-122"/>
                <a:ea typeface="Microsoft YaHei" charset="-122"/>
              </a:rPr>
              <a:t>API</a:t>
            </a:r>
            <a:r>
              <a:rPr lang="zh-CN" altLang="en-US" dirty="0">
                <a:latin typeface="Microsoft YaHei" charset="-122"/>
                <a:ea typeface="Microsoft YaHei" charset="-122"/>
              </a:rPr>
              <a:t>经纬度位置爬虫</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人工校验</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提取厂及运行数据</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zh-CN" altLang="en-US" b="1" dirty="0">
                <a:latin typeface="Microsoft YaHei" charset="-122"/>
                <a:ea typeface="Microsoft YaHei" charset="-122"/>
              </a:rPr>
              <a:t>结果</a:t>
            </a:r>
            <a:r>
              <a:rPr lang="en-US" altLang="zh-CN" b="1" dirty="0">
                <a:latin typeface="Microsoft YaHei" charset="-122"/>
                <a:ea typeface="Microsoft YaHei" charset="-122"/>
              </a:rPr>
              <a:t>1</a:t>
            </a:r>
            <a:r>
              <a:rPr lang="zh-CN" altLang="en-US" b="1" dirty="0">
                <a:latin typeface="Microsoft YaHei" charset="-122"/>
                <a:ea typeface="Microsoft YaHei" charset="-122"/>
              </a:rPr>
              <a:t>：污泥产量特征</a:t>
            </a:r>
            <a:endParaRPr lang="en-US" altLang="zh-CN" b="1"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en-US" altLang="zh-CN" dirty="0">
                <a:latin typeface="Microsoft YaHei" charset="-122"/>
                <a:ea typeface="Microsoft YaHei" charset="-122"/>
              </a:rPr>
              <a:t>2017</a:t>
            </a:r>
            <a:r>
              <a:rPr lang="zh-CN" altLang="en-US" dirty="0">
                <a:latin typeface="Microsoft YaHei" charset="-122"/>
                <a:ea typeface="Microsoft YaHei" charset="-122"/>
              </a:rPr>
              <a:t>年全国污泥产量达</a:t>
            </a:r>
            <a:r>
              <a:rPr lang="en-US" altLang="zh-CN" dirty="0">
                <a:latin typeface="Microsoft YaHei" charset="-122"/>
                <a:ea typeface="Microsoft YaHei" charset="-122"/>
              </a:rPr>
              <a:t>1049.38</a:t>
            </a:r>
            <a:r>
              <a:rPr lang="zh-CN" altLang="en-US" dirty="0">
                <a:latin typeface="Microsoft YaHei" charset="-122"/>
                <a:ea typeface="Microsoft YaHei" charset="-122"/>
              </a:rPr>
              <a:t>万吨</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人均产量不足欧盟一半</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基尼系数为</a:t>
            </a:r>
            <a:r>
              <a:rPr lang="en-US" altLang="zh-CN" dirty="0">
                <a:latin typeface="Microsoft YaHei" charset="-122"/>
                <a:ea typeface="Microsoft YaHei" charset="-122"/>
              </a:rPr>
              <a:t>0.509</a:t>
            </a:r>
            <a:endParaRPr kumimoji="1" lang="zh-CN" altLang="en-US" dirty="0"/>
          </a:p>
        </p:txBody>
      </p:sp>
    </p:spTree>
    <p:extLst>
      <p:ext uri="{BB962C8B-B14F-4D97-AF65-F5344CB8AC3E}">
        <p14:creationId xmlns:p14="http://schemas.microsoft.com/office/powerpoint/2010/main" val="3274919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640C23F-A6B6-4E4A-B5BF-F168AA77CA82}"/>
              </a:ext>
            </a:extLst>
          </p:cNvPr>
          <p:cNvSpPr/>
          <p:nvPr/>
        </p:nvSpPr>
        <p:spPr>
          <a:xfrm>
            <a:off x="10274018" y="0"/>
            <a:ext cx="1917982" cy="6858000"/>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5366838-78F9-439C-B6E3-530D9A4C0D84}"/>
              </a:ext>
            </a:extLst>
          </p:cNvPr>
          <p:cNvSpPr txBox="1"/>
          <p:nvPr/>
        </p:nvSpPr>
        <p:spPr>
          <a:xfrm>
            <a:off x="10274018" y="1035629"/>
            <a:ext cx="1917982" cy="3539430"/>
          </a:xfrm>
          <a:prstGeom prst="rect">
            <a:avLst/>
          </a:prstGeom>
          <a:noFill/>
        </p:spPr>
        <p:txBody>
          <a:bodyPr wrap="square">
            <a:spAutoFit/>
          </a:bodyPr>
          <a:lstStyle/>
          <a:p>
            <a:pPr marL="0" indent="0">
              <a:lnSpc>
                <a:spcPct val="100000"/>
              </a:lnSpc>
              <a:buNone/>
            </a:pPr>
            <a:r>
              <a:rPr lang="zh-CN" altLang="en-US" sz="3200" dirty="0">
                <a:solidFill>
                  <a:schemeClr val="bg2">
                    <a:lumMod val="75000"/>
                  </a:schemeClr>
                </a:solidFill>
                <a:latin typeface="Microsoft YaHei" charset="-122"/>
                <a:ea typeface="Microsoft YaHei" charset="-122"/>
              </a:rPr>
              <a:t>背景意义</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r>
              <a:rPr lang="zh-CN" altLang="en-US" sz="3200" dirty="0">
                <a:solidFill>
                  <a:schemeClr val="bg2">
                    <a:lumMod val="75000"/>
                  </a:schemeClr>
                </a:solidFill>
                <a:latin typeface="Microsoft YaHei" charset="-122"/>
                <a:ea typeface="Microsoft YaHei" charset="-122"/>
              </a:rPr>
              <a:t>研究方法</a:t>
            </a:r>
            <a:endParaRPr lang="en-US" altLang="zh-CN" sz="3200" dirty="0">
              <a:solidFill>
                <a:schemeClr val="bg2">
                  <a:lumMod val="75000"/>
                </a:schemeClr>
              </a:solidFill>
              <a:latin typeface="Microsoft YaHei" charset="-122"/>
              <a:ea typeface="Microsoft YaHei" charset="-122"/>
            </a:endParaRPr>
          </a:p>
          <a:p>
            <a:pPr marL="0" indent="0">
              <a:buNone/>
            </a:pPr>
            <a:endParaRPr lang="en-US" altLang="zh-CN" sz="3200" dirty="0">
              <a:solidFill>
                <a:schemeClr val="bg2">
                  <a:lumMod val="75000"/>
                </a:schemeClr>
              </a:solidFill>
              <a:latin typeface="Microsoft YaHei" charset="-122"/>
              <a:ea typeface="Microsoft YaHei" charset="-122"/>
            </a:endParaRPr>
          </a:p>
          <a:p>
            <a:pPr marL="0" indent="0">
              <a:buNone/>
            </a:pPr>
            <a:r>
              <a:rPr lang="zh-CN" altLang="en-US" sz="3200" dirty="0">
                <a:latin typeface="Microsoft YaHei" charset="-122"/>
                <a:ea typeface="Microsoft YaHei" charset="-122"/>
              </a:rPr>
              <a:t>研究结论</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r>
              <a:rPr lang="zh-CN" altLang="en-US" sz="3200" dirty="0">
                <a:solidFill>
                  <a:schemeClr val="bg2">
                    <a:lumMod val="75000"/>
                  </a:schemeClr>
                </a:solidFill>
                <a:latin typeface="Microsoft YaHei" charset="-122"/>
                <a:ea typeface="Microsoft YaHei" charset="-122"/>
              </a:rPr>
              <a:t>主要贡献</a:t>
            </a:r>
          </a:p>
        </p:txBody>
      </p:sp>
      <p:pic>
        <p:nvPicPr>
          <p:cNvPr id="19" name="内容占位符 5">
            <a:extLst>
              <a:ext uri="{FF2B5EF4-FFF2-40B4-BE49-F238E27FC236}">
                <a16:creationId xmlns:a16="http://schemas.microsoft.com/office/drawing/2014/main" id="{2E33EAB0-48DF-46C5-902D-3AE7CFED5D58}"/>
              </a:ext>
            </a:extLst>
          </p:cNvPr>
          <p:cNvPicPr>
            <a:picLocks noChangeAspect="1"/>
          </p:cNvPicPr>
          <p:nvPr/>
        </p:nvPicPr>
        <p:blipFill rotWithShape="1">
          <a:blip r:embed="rId3">
            <a:extLst>
              <a:ext uri="{28A0092B-C50C-407E-A947-70E740481C1C}">
                <a14:useLocalDpi xmlns:a14="http://schemas.microsoft.com/office/drawing/2010/main" val="0"/>
              </a:ext>
            </a:extLst>
          </a:blip>
          <a:srcRect l="13324" t="13345" r="17034" b="12535"/>
          <a:stretch/>
        </p:blipFill>
        <p:spPr>
          <a:xfrm>
            <a:off x="45064" y="0"/>
            <a:ext cx="1808042" cy="1139499"/>
          </a:xfrm>
          <a:prstGeom prst="rect">
            <a:avLst/>
          </a:prstGeom>
        </p:spPr>
      </p:pic>
      <p:sp>
        <p:nvSpPr>
          <p:cNvPr id="11" name="文本框 10">
            <a:extLst>
              <a:ext uri="{FF2B5EF4-FFF2-40B4-BE49-F238E27FC236}">
                <a16:creationId xmlns:a16="http://schemas.microsoft.com/office/drawing/2014/main" id="{73EE0CAF-C2BA-47A8-A205-953F39A0A4A3}"/>
              </a:ext>
            </a:extLst>
          </p:cNvPr>
          <p:cNvSpPr txBox="1"/>
          <p:nvPr/>
        </p:nvSpPr>
        <p:spPr>
          <a:xfrm>
            <a:off x="1853106" y="123836"/>
            <a:ext cx="6120880" cy="1015663"/>
          </a:xfrm>
          <a:prstGeom prst="rect">
            <a:avLst/>
          </a:prstGeom>
          <a:noFill/>
        </p:spPr>
        <p:txBody>
          <a:bodyPr wrap="square">
            <a:spAutoFit/>
          </a:bodyPr>
          <a:lstStyle/>
          <a:p>
            <a:pPr marL="0" indent="0">
              <a:buNone/>
            </a:pPr>
            <a:r>
              <a:rPr lang="zh-CN" altLang="en-US" sz="4000" b="1" dirty="0">
                <a:latin typeface="Microsoft YaHei" charset="-122"/>
                <a:ea typeface="Microsoft YaHei" charset="-122"/>
              </a:rPr>
              <a:t>研究结果</a:t>
            </a:r>
            <a:endParaRPr lang="en-US" altLang="zh-CN" sz="4000" b="1" dirty="0">
              <a:latin typeface="Microsoft YaHei" charset="-122"/>
              <a:ea typeface="Microsoft YaHei" charset="-122"/>
            </a:endParaRPr>
          </a:p>
          <a:p>
            <a:pPr marL="0" indent="0">
              <a:buNone/>
            </a:pPr>
            <a:r>
              <a:rPr lang="en-US" altLang="zh-CN" sz="2000" dirty="0">
                <a:solidFill>
                  <a:schemeClr val="bg2">
                    <a:lumMod val="75000"/>
                  </a:schemeClr>
                </a:solidFill>
                <a:latin typeface="Microsoft YaHei" charset="-122"/>
                <a:ea typeface="Microsoft YaHei" charset="-122"/>
              </a:rPr>
              <a:t>Results</a:t>
            </a:r>
          </a:p>
        </p:txBody>
      </p:sp>
      <p:pic>
        <p:nvPicPr>
          <p:cNvPr id="14" name="图片 13">
            <a:extLst>
              <a:ext uri="{FF2B5EF4-FFF2-40B4-BE49-F238E27FC236}">
                <a16:creationId xmlns:a16="http://schemas.microsoft.com/office/drawing/2014/main" id="{1F62A8E3-C4A0-904A-83A8-E12291015D0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62592" y="0"/>
            <a:ext cx="4810125" cy="3411855"/>
          </a:xfrm>
          <a:prstGeom prst="rect">
            <a:avLst/>
          </a:prstGeom>
          <a:noFill/>
        </p:spPr>
      </p:pic>
      <p:sp>
        <p:nvSpPr>
          <p:cNvPr id="15" name="文本框 14">
            <a:extLst>
              <a:ext uri="{FF2B5EF4-FFF2-40B4-BE49-F238E27FC236}">
                <a16:creationId xmlns:a16="http://schemas.microsoft.com/office/drawing/2014/main" id="{2D639D13-F6B5-4941-B553-734AC37C5211}"/>
              </a:ext>
            </a:extLst>
          </p:cNvPr>
          <p:cNvSpPr txBox="1"/>
          <p:nvPr/>
        </p:nvSpPr>
        <p:spPr>
          <a:xfrm>
            <a:off x="135443" y="1142781"/>
            <a:ext cx="4902142" cy="5419369"/>
          </a:xfrm>
          <a:prstGeom prst="rect">
            <a:avLst/>
          </a:prstGeom>
          <a:noFill/>
        </p:spPr>
        <p:txBody>
          <a:bodyPr wrap="square" rtlCol="0">
            <a:spAutoFit/>
          </a:bodyPr>
          <a:lstStyle/>
          <a:p>
            <a:pPr marL="285750" indent="-285750">
              <a:spcAft>
                <a:spcPts val="1800"/>
              </a:spcAft>
              <a:buFont typeface="Wingdings" pitchFamily="2" charset="2"/>
              <a:buChar char="Ø"/>
            </a:pPr>
            <a:r>
              <a:rPr lang="zh-CN" altLang="en-US" b="1" dirty="0">
                <a:latin typeface="Microsoft YaHei" charset="-122"/>
                <a:ea typeface="Microsoft YaHei" charset="-122"/>
              </a:rPr>
              <a:t>详细过程</a:t>
            </a:r>
            <a:endParaRPr lang="en-US" altLang="zh-CN" b="1"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污泥与污水的相关分析</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污泥转换系数</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核算异常值</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百度地图</a:t>
            </a:r>
            <a:r>
              <a:rPr lang="en-US" altLang="zh-CN" dirty="0">
                <a:latin typeface="Microsoft YaHei" charset="-122"/>
                <a:ea typeface="Microsoft YaHei" charset="-122"/>
              </a:rPr>
              <a:t>API</a:t>
            </a:r>
            <a:r>
              <a:rPr lang="zh-CN" altLang="en-US" dirty="0">
                <a:latin typeface="Microsoft YaHei" charset="-122"/>
                <a:ea typeface="Microsoft YaHei" charset="-122"/>
              </a:rPr>
              <a:t>经纬度位置爬虫</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人工校验</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提取厂及运行数据</a:t>
            </a:r>
            <a:endParaRPr lang="en-US" altLang="zh-CN" dirty="0">
              <a:latin typeface="Microsoft YaHei" charset="-122"/>
              <a:ea typeface="Microsoft YaHei" charset="-122"/>
            </a:endParaRPr>
          </a:p>
          <a:p>
            <a:pPr marL="285750" indent="-285750">
              <a:spcAft>
                <a:spcPts val="1800"/>
              </a:spcAft>
              <a:buFont typeface="Wingdings" pitchFamily="2" charset="2"/>
              <a:buChar char="Ø"/>
            </a:pPr>
            <a:r>
              <a:rPr lang="zh-CN" altLang="en-US" b="1" dirty="0">
                <a:latin typeface="Microsoft YaHei" charset="-122"/>
                <a:ea typeface="Microsoft YaHei" charset="-122"/>
              </a:rPr>
              <a:t>结果</a:t>
            </a:r>
            <a:r>
              <a:rPr lang="en-US" altLang="zh-CN" b="1" dirty="0">
                <a:latin typeface="Microsoft YaHei" charset="-122"/>
                <a:ea typeface="Microsoft YaHei" charset="-122"/>
              </a:rPr>
              <a:t>1</a:t>
            </a:r>
            <a:r>
              <a:rPr lang="zh-CN" altLang="en-US" b="1" dirty="0">
                <a:latin typeface="Microsoft YaHei" charset="-122"/>
                <a:ea typeface="Microsoft YaHei" charset="-122"/>
              </a:rPr>
              <a:t>：污泥产量特征</a:t>
            </a:r>
            <a:endParaRPr lang="en-US" altLang="zh-CN" b="1"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en-US" altLang="zh-CN" dirty="0">
                <a:latin typeface="Microsoft YaHei" charset="-122"/>
                <a:ea typeface="Microsoft YaHei" charset="-122"/>
              </a:rPr>
              <a:t>2017</a:t>
            </a:r>
            <a:r>
              <a:rPr lang="zh-CN" altLang="en-US" dirty="0">
                <a:latin typeface="Microsoft YaHei" charset="-122"/>
                <a:ea typeface="Microsoft YaHei" charset="-122"/>
              </a:rPr>
              <a:t>年全国污泥产量达</a:t>
            </a:r>
            <a:r>
              <a:rPr lang="en-US" altLang="zh-CN" dirty="0">
                <a:latin typeface="Microsoft YaHei" charset="-122"/>
                <a:ea typeface="Microsoft YaHei" charset="-122"/>
              </a:rPr>
              <a:t>1049.38</a:t>
            </a:r>
            <a:r>
              <a:rPr lang="zh-CN" altLang="en-US" dirty="0">
                <a:latin typeface="Microsoft YaHei" charset="-122"/>
                <a:ea typeface="Microsoft YaHei" charset="-122"/>
              </a:rPr>
              <a:t>万吨</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人均产量不足欧盟一半</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基尼系数为</a:t>
            </a:r>
            <a:r>
              <a:rPr lang="en-US" altLang="zh-CN" dirty="0">
                <a:latin typeface="Microsoft YaHei" charset="-122"/>
                <a:ea typeface="Microsoft YaHei" charset="-122"/>
              </a:rPr>
              <a:t>0.509</a:t>
            </a:r>
            <a:endParaRPr kumimoji="1" lang="zh-CN" altLang="en-US" dirty="0"/>
          </a:p>
        </p:txBody>
      </p:sp>
      <p:sp>
        <p:nvSpPr>
          <p:cNvPr id="2" name="文本框 1">
            <a:extLst>
              <a:ext uri="{FF2B5EF4-FFF2-40B4-BE49-F238E27FC236}">
                <a16:creationId xmlns:a16="http://schemas.microsoft.com/office/drawing/2014/main" id="{1F9BA1EA-0C19-4E80-BE7E-672C4A597A13}"/>
              </a:ext>
            </a:extLst>
          </p:cNvPr>
          <p:cNvSpPr txBox="1"/>
          <p:nvPr/>
        </p:nvSpPr>
        <p:spPr>
          <a:xfrm>
            <a:off x="6096000" y="3293794"/>
            <a:ext cx="3454792" cy="307777"/>
          </a:xfrm>
          <a:prstGeom prst="rect">
            <a:avLst/>
          </a:prstGeom>
          <a:noFill/>
        </p:spPr>
        <p:txBody>
          <a:bodyPr wrap="none" rtlCol="0">
            <a:spAutoFit/>
          </a:bodyPr>
          <a:lstStyle/>
          <a:p>
            <a:r>
              <a:rPr lang="en-US" altLang="zh-CN" sz="1400" dirty="0">
                <a:latin typeface="黑体" panose="02010609060101010101" pitchFamily="49" charset="-122"/>
                <a:ea typeface="黑体" panose="02010609060101010101" pitchFamily="49" charset="-122"/>
              </a:rPr>
              <a:t>2017</a:t>
            </a:r>
            <a:r>
              <a:rPr lang="zh-CN" altLang="en-US" sz="1400" dirty="0">
                <a:latin typeface="黑体" panose="02010609060101010101" pitchFamily="49" charset="-122"/>
                <a:ea typeface="黑体" panose="02010609060101010101" pitchFamily="49" charset="-122"/>
              </a:rPr>
              <a:t>全国</a:t>
            </a:r>
            <a:r>
              <a:rPr lang="en-US" altLang="zh-CN" sz="1400" dirty="0">
                <a:latin typeface="黑体" panose="02010609060101010101" pitchFamily="49" charset="-122"/>
                <a:ea typeface="黑体" panose="02010609060101010101" pitchFamily="49" charset="-122"/>
              </a:rPr>
              <a:t>3745</a:t>
            </a:r>
            <a:r>
              <a:rPr lang="zh-CN" altLang="en-US" sz="1400" dirty="0">
                <a:latin typeface="黑体" panose="02010609060101010101" pitchFamily="49" charset="-122"/>
                <a:ea typeface="黑体" panose="02010609060101010101" pitchFamily="49" charset="-122"/>
              </a:rPr>
              <a:t>座污水处理厂厂级污泥产量</a:t>
            </a:r>
          </a:p>
        </p:txBody>
      </p:sp>
      <p:grpSp>
        <p:nvGrpSpPr>
          <p:cNvPr id="5" name="组合 4">
            <a:extLst>
              <a:ext uri="{FF2B5EF4-FFF2-40B4-BE49-F238E27FC236}">
                <a16:creationId xmlns:a16="http://schemas.microsoft.com/office/drawing/2014/main" id="{6E41BE0B-2F8C-4D58-9C54-9E466026125E}"/>
              </a:ext>
            </a:extLst>
          </p:cNvPr>
          <p:cNvGrpSpPr/>
          <p:nvPr/>
        </p:nvGrpSpPr>
        <p:grpSpPr>
          <a:xfrm>
            <a:off x="5435530" y="3631555"/>
            <a:ext cx="4664248" cy="3188343"/>
            <a:chOff x="5515005" y="3535691"/>
            <a:chExt cx="4664248" cy="3188343"/>
          </a:xfrm>
        </p:grpSpPr>
        <p:pic>
          <p:nvPicPr>
            <p:cNvPr id="16" name="图片 15">
              <a:extLst>
                <a:ext uri="{FF2B5EF4-FFF2-40B4-BE49-F238E27FC236}">
                  <a16:creationId xmlns:a16="http://schemas.microsoft.com/office/drawing/2014/main" id="{0CC79508-420D-4AFA-A2A6-71784D7F4F05}"/>
                </a:ext>
              </a:extLst>
            </p:cNvPr>
            <p:cNvPicPr>
              <a:picLocks noChangeAspect="1"/>
            </p:cNvPicPr>
            <p:nvPr/>
          </p:nvPicPr>
          <p:blipFill>
            <a:blip r:embed="rId5"/>
            <a:stretch>
              <a:fillRect/>
            </a:stretch>
          </p:blipFill>
          <p:spPr>
            <a:xfrm>
              <a:off x="5515005" y="3535691"/>
              <a:ext cx="4664248" cy="2953315"/>
            </a:xfrm>
            <a:prstGeom prst="rect">
              <a:avLst/>
            </a:prstGeom>
          </p:spPr>
        </p:pic>
        <p:sp>
          <p:nvSpPr>
            <p:cNvPr id="17" name="文本框 16">
              <a:extLst>
                <a:ext uri="{FF2B5EF4-FFF2-40B4-BE49-F238E27FC236}">
                  <a16:creationId xmlns:a16="http://schemas.microsoft.com/office/drawing/2014/main" id="{A2F6647C-B73A-431B-BCA6-211FD67E04E3}"/>
                </a:ext>
              </a:extLst>
            </p:cNvPr>
            <p:cNvSpPr txBox="1"/>
            <p:nvPr/>
          </p:nvSpPr>
          <p:spPr>
            <a:xfrm>
              <a:off x="6946882" y="6416257"/>
              <a:ext cx="1800493" cy="307777"/>
            </a:xfrm>
            <a:prstGeom prst="rect">
              <a:avLst/>
            </a:prstGeom>
            <a:noFill/>
          </p:spPr>
          <p:txBody>
            <a:bodyPr wrap="none" rtlCol="0">
              <a:spAutoFit/>
            </a:bodyPr>
            <a:lstStyle/>
            <a:p>
              <a:r>
                <a:rPr lang="zh-CN" altLang="en-US" sz="1400" dirty="0">
                  <a:latin typeface="黑体" panose="02010609060101010101" pitchFamily="49" charset="-122"/>
                  <a:ea typeface="黑体" panose="02010609060101010101" pitchFamily="49" charset="-122"/>
                </a:rPr>
                <a:t>污泥产量洛伦兹曲线</a:t>
              </a:r>
            </a:p>
          </p:txBody>
        </p:sp>
      </p:grpSp>
    </p:spTree>
    <p:extLst>
      <p:ext uri="{BB962C8B-B14F-4D97-AF65-F5344CB8AC3E}">
        <p14:creationId xmlns:p14="http://schemas.microsoft.com/office/powerpoint/2010/main" val="580764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640C23F-A6B6-4E4A-B5BF-F168AA77CA82}"/>
              </a:ext>
            </a:extLst>
          </p:cNvPr>
          <p:cNvSpPr/>
          <p:nvPr/>
        </p:nvSpPr>
        <p:spPr>
          <a:xfrm>
            <a:off x="10274018" y="0"/>
            <a:ext cx="1917982" cy="6858000"/>
          </a:xfrm>
          <a:prstGeom prst="rect">
            <a:avLst/>
          </a:prstGeom>
          <a:solidFill>
            <a:srgbClr val="F5C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5366838-78F9-439C-B6E3-530D9A4C0D84}"/>
              </a:ext>
            </a:extLst>
          </p:cNvPr>
          <p:cNvSpPr txBox="1"/>
          <p:nvPr/>
        </p:nvSpPr>
        <p:spPr>
          <a:xfrm>
            <a:off x="10274018" y="1035629"/>
            <a:ext cx="1917982" cy="3539430"/>
          </a:xfrm>
          <a:prstGeom prst="rect">
            <a:avLst/>
          </a:prstGeom>
          <a:noFill/>
        </p:spPr>
        <p:txBody>
          <a:bodyPr wrap="square">
            <a:spAutoFit/>
          </a:bodyPr>
          <a:lstStyle/>
          <a:p>
            <a:pPr marL="0" indent="0">
              <a:lnSpc>
                <a:spcPct val="100000"/>
              </a:lnSpc>
              <a:buNone/>
            </a:pPr>
            <a:r>
              <a:rPr lang="zh-CN" altLang="en-US" sz="3200" dirty="0">
                <a:solidFill>
                  <a:schemeClr val="bg2">
                    <a:lumMod val="75000"/>
                  </a:schemeClr>
                </a:solidFill>
                <a:latin typeface="Microsoft YaHei" charset="-122"/>
                <a:ea typeface="Microsoft YaHei" charset="-122"/>
              </a:rPr>
              <a:t>背景意义</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r>
              <a:rPr lang="zh-CN" altLang="en-US" sz="3200" dirty="0">
                <a:solidFill>
                  <a:schemeClr val="bg2">
                    <a:lumMod val="75000"/>
                  </a:schemeClr>
                </a:solidFill>
                <a:latin typeface="Microsoft YaHei" charset="-122"/>
                <a:ea typeface="Microsoft YaHei" charset="-122"/>
              </a:rPr>
              <a:t>研究方法</a:t>
            </a:r>
            <a:endParaRPr lang="en-US" altLang="zh-CN" sz="3200" dirty="0">
              <a:solidFill>
                <a:schemeClr val="bg2">
                  <a:lumMod val="75000"/>
                </a:schemeClr>
              </a:solidFill>
              <a:latin typeface="Microsoft YaHei" charset="-122"/>
              <a:ea typeface="Microsoft YaHei" charset="-122"/>
            </a:endParaRPr>
          </a:p>
          <a:p>
            <a:pPr marL="0" indent="0">
              <a:buNone/>
            </a:pPr>
            <a:endParaRPr lang="en-US" altLang="zh-CN" sz="3200" dirty="0">
              <a:solidFill>
                <a:schemeClr val="bg2">
                  <a:lumMod val="75000"/>
                </a:schemeClr>
              </a:solidFill>
              <a:latin typeface="Microsoft YaHei" charset="-122"/>
              <a:ea typeface="Microsoft YaHei" charset="-122"/>
            </a:endParaRPr>
          </a:p>
          <a:p>
            <a:pPr marL="0" indent="0">
              <a:buNone/>
            </a:pPr>
            <a:r>
              <a:rPr lang="zh-CN" altLang="en-US" sz="3200" dirty="0">
                <a:latin typeface="Microsoft YaHei" charset="-122"/>
                <a:ea typeface="Microsoft YaHei" charset="-122"/>
              </a:rPr>
              <a:t>研究结论</a:t>
            </a: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endParaRPr lang="en-US" altLang="zh-CN" sz="3200" dirty="0">
              <a:solidFill>
                <a:schemeClr val="bg2">
                  <a:lumMod val="75000"/>
                </a:schemeClr>
              </a:solidFill>
              <a:latin typeface="Microsoft YaHei" charset="-122"/>
              <a:ea typeface="Microsoft YaHei" charset="-122"/>
            </a:endParaRPr>
          </a:p>
          <a:p>
            <a:pPr marL="0" indent="0">
              <a:lnSpc>
                <a:spcPct val="100000"/>
              </a:lnSpc>
              <a:buNone/>
            </a:pPr>
            <a:r>
              <a:rPr lang="zh-CN" altLang="en-US" sz="3200" dirty="0">
                <a:solidFill>
                  <a:schemeClr val="bg2">
                    <a:lumMod val="75000"/>
                  </a:schemeClr>
                </a:solidFill>
                <a:latin typeface="Microsoft YaHei" charset="-122"/>
                <a:ea typeface="Microsoft YaHei" charset="-122"/>
              </a:rPr>
              <a:t>主要贡献</a:t>
            </a:r>
          </a:p>
        </p:txBody>
      </p:sp>
      <p:pic>
        <p:nvPicPr>
          <p:cNvPr id="19" name="内容占位符 5">
            <a:extLst>
              <a:ext uri="{FF2B5EF4-FFF2-40B4-BE49-F238E27FC236}">
                <a16:creationId xmlns:a16="http://schemas.microsoft.com/office/drawing/2014/main" id="{2E33EAB0-48DF-46C5-902D-3AE7CFED5D58}"/>
              </a:ext>
            </a:extLst>
          </p:cNvPr>
          <p:cNvPicPr>
            <a:picLocks noChangeAspect="1"/>
          </p:cNvPicPr>
          <p:nvPr/>
        </p:nvPicPr>
        <p:blipFill rotWithShape="1">
          <a:blip r:embed="rId3">
            <a:extLst>
              <a:ext uri="{28A0092B-C50C-407E-A947-70E740481C1C}">
                <a14:useLocalDpi xmlns:a14="http://schemas.microsoft.com/office/drawing/2010/main" val="0"/>
              </a:ext>
            </a:extLst>
          </a:blip>
          <a:srcRect l="13324" t="13345" r="17034" b="12535"/>
          <a:stretch/>
        </p:blipFill>
        <p:spPr>
          <a:xfrm>
            <a:off x="45064" y="0"/>
            <a:ext cx="1808042" cy="1139499"/>
          </a:xfrm>
          <a:prstGeom prst="rect">
            <a:avLst/>
          </a:prstGeom>
        </p:spPr>
      </p:pic>
      <p:sp>
        <p:nvSpPr>
          <p:cNvPr id="6" name="文本框 5">
            <a:extLst>
              <a:ext uri="{FF2B5EF4-FFF2-40B4-BE49-F238E27FC236}">
                <a16:creationId xmlns:a16="http://schemas.microsoft.com/office/drawing/2014/main" id="{F0A0AAA4-58DF-4657-ADB6-C6AB65A409F6}"/>
              </a:ext>
            </a:extLst>
          </p:cNvPr>
          <p:cNvSpPr txBox="1"/>
          <p:nvPr/>
        </p:nvSpPr>
        <p:spPr>
          <a:xfrm>
            <a:off x="1917982" y="100643"/>
            <a:ext cx="6120880" cy="1015663"/>
          </a:xfrm>
          <a:prstGeom prst="rect">
            <a:avLst/>
          </a:prstGeom>
          <a:noFill/>
        </p:spPr>
        <p:txBody>
          <a:bodyPr wrap="square">
            <a:spAutoFit/>
          </a:bodyPr>
          <a:lstStyle/>
          <a:p>
            <a:pPr marL="0" indent="0">
              <a:buNone/>
            </a:pPr>
            <a:r>
              <a:rPr lang="zh-CN" altLang="en-US" sz="4000" b="1" dirty="0">
                <a:latin typeface="Microsoft YaHei" charset="-122"/>
                <a:ea typeface="Microsoft YaHei" charset="-122"/>
              </a:rPr>
              <a:t>研究结果</a:t>
            </a:r>
            <a:endParaRPr lang="en-US" altLang="zh-CN" sz="4000" b="1" dirty="0">
              <a:latin typeface="Microsoft YaHei" charset="-122"/>
              <a:ea typeface="Microsoft YaHei" charset="-122"/>
            </a:endParaRPr>
          </a:p>
          <a:p>
            <a:pPr marL="0" indent="0">
              <a:buNone/>
            </a:pPr>
            <a:r>
              <a:rPr lang="en-US" altLang="zh-CN" sz="2000" dirty="0">
                <a:solidFill>
                  <a:schemeClr val="bg2">
                    <a:lumMod val="75000"/>
                  </a:schemeClr>
                </a:solidFill>
                <a:latin typeface="Microsoft YaHei" charset="-122"/>
                <a:ea typeface="Microsoft YaHei" charset="-122"/>
              </a:rPr>
              <a:t>Results</a:t>
            </a:r>
          </a:p>
        </p:txBody>
      </p:sp>
      <p:pic>
        <p:nvPicPr>
          <p:cNvPr id="11" name="image2.jpeg">
            <a:extLst>
              <a:ext uri="{FF2B5EF4-FFF2-40B4-BE49-F238E27FC236}">
                <a16:creationId xmlns:a16="http://schemas.microsoft.com/office/drawing/2014/main" id="{4B9709B7-3040-4F4F-95E6-E9E986FB057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916142" y="187288"/>
            <a:ext cx="5357875" cy="3084722"/>
          </a:xfrm>
          <a:prstGeom prst="rect">
            <a:avLst/>
          </a:prstGeom>
        </p:spPr>
      </p:pic>
      <p:sp>
        <p:nvSpPr>
          <p:cNvPr id="9" name="文本框 8">
            <a:extLst>
              <a:ext uri="{FF2B5EF4-FFF2-40B4-BE49-F238E27FC236}">
                <a16:creationId xmlns:a16="http://schemas.microsoft.com/office/drawing/2014/main" id="{1B0B108B-5D94-4691-A18E-470A53826EF0}"/>
              </a:ext>
            </a:extLst>
          </p:cNvPr>
          <p:cNvSpPr txBox="1"/>
          <p:nvPr/>
        </p:nvSpPr>
        <p:spPr>
          <a:xfrm>
            <a:off x="-50875" y="1517098"/>
            <a:ext cx="4902142" cy="4832092"/>
          </a:xfrm>
          <a:prstGeom prst="rect">
            <a:avLst/>
          </a:prstGeom>
          <a:noFill/>
        </p:spPr>
        <p:txBody>
          <a:bodyPr wrap="square" rtlCol="0">
            <a:spAutoFit/>
          </a:bodyPr>
          <a:lstStyle/>
          <a:p>
            <a:pPr marL="285750" indent="-285750">
              <a:spcAft>
                <a:spcPts val="1800"/>
              </a:spcAft>
              <a:buFont typeface="Wingdings" pitchFamily="2" charset="2"/>
              <a:buChar char="Ø"/>
            </a:pPr>
            <a:r>
              <a:rPr lang="zh-CN" altLang="en-US" b="1" dirty="0">
                <a:latin typeface="Microsoft YaHei" charset="-122"/>
                <a:ea typeface="Microsoft YaHei" charset="-122"/>
              </a:rPr>
              <a:t>详细过程</a:t>
            </a:r>
            <a:endParaRPr lang="en-US" altLang="zh-CN" b="1"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地理探测器分层效应探索</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en-US" altLang="zh-CN" dirty="0">
                <a:latin typeface="Microsoft YaHei" charset="-122"/>
                <a:ea typeface="Microsoft YaHei" charset="-122"/>
              </a:rPr>
              <a:t>q</a:t>
            </a:r>
            <a:r>
              <a:rPr lang="zh-CN" altLang="en-US" dirty="0">
                <a:latin typeface="Microsoft YaHei" charset="-122"/>
                <a:ea typeface="Microsoft YaHei" charset="-122"/>
              </a:rPr>
              <a:t>值最大原则</a:t>
            </a:r>
            <a:endParaRPr lang="en-US" altLang="zh-CN"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en-US" altLang="zh-CN" dirty="0">
                <a:latin typeface="Microsoft YaHei" charset="-122"/>
                <a:ea typeface="Microsoft YaHei" charset="-122"/>
              </a:rPr>
              <a:t>R</a:t>
            </a:r>
            <a:r>
              <a:rPr lang="zh-CN" altLang="en-US" dirty="0">
                <a:latin typeface="Microsoft YaHei" charset="-122"/>
                <a:ea typeface="Microsoft YaHei" charset="-122"/>
              </a:rPr>
              <a:t>语言实现</a:t>
            </a:r>
            <a:endParaRPr lang="en-US" altLang="zh-CN" dirty="0">
              <a:latin typeface="Microsoft YaHei" charset="-122"/>
              <a:ea typeface="Microsoft YaHei" charset="-122"/>
            </a:endParaRPr>
          </a:p>
          <a:p>
            <a:pPr marL="285750" lvl="1" indent="-285750">
              <a:spcAft>
                <a:spcPts val="1800"/>
              </a:spcAft>
              <a:buFont typeface="Wingdings" pitchFamily="2" charset="2"/>
              <a:buChar char="Ø"/>
            </a:pPr>
            <a:r>
              <a:rPr lang="zh-CN" altLang="en-US" b="1" dirty="0">
                <a:latin typeface="Microsoft YaHei" charset="-122"/>
                <a:ea typeface="Microsoft YaHei" charset="-122"/>
              </a:rPr>
              <a:t>结果</a:t>
            </a:r>
            <a:r>
              <a:rPr lang="en-US" altLang="zh-CN" b="1" dirty="0">
                <a:latin typeface="Microsoft YaHei" charset="-122"/>
                <a:ea typeface="Microsoft YaHei" charset="-122"/>
              </a:rPr>
              <a:t>2</a:t>
            </a:r>
            <a:r>
              <a:rPr lang="zh-CN" altLang="en-US" b="1" dirty="0">
                <a:latin typeface="Microsoft YaHei" charset="-122"/>
                <a:ea typeface="Microsoft YaHei" charset="-122"/>
              </a:rPr>
              <a:t>：污泥驱动因子</a:t>
            </a:r>
            <a:r>
              <a:rPr lang="en-US" altLang="zh-CN" b="1" dirty="0">
                <a:latin typeface="Microsoft YaHei" charset="-122"/>
                <a:ea typeface="Microsoft YaHei" charset="-122"/>
              </a:rPr>
              <a:t>——</a:t>
            </a:r>
            <a:r>
              <a:rPr lang="zh-CN" altLang="en-US" b="1" dirty="0">
                <a:latin typeface="Microsoft YaHei" charset="-122"/>
                <a:ea typeface="Microsoft YaHei" charset="-122"/>
              </a:rPr>
              <a:t>因子探测</a:t>
            </a:r>
            <a:endParaRPr lang="en-US" altLang="zh-CN" b="1"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en-US" altLang="zh-CN" dirty="0">
                <a:latin typeface="Microsoft YaHei" charset="-122"/>
                <a:ea typeface="Microsoft YaHei" charset="-122"/>
              </a:rPr>
              <a:t>P-value&lt;0.01</a:t>
            </a:r>
            <a:endParaRPr lang="zh-CN" altLang="en-US" dirty="0">
              <a:latin typeface="Microsoft YaHei" charset="-122"/>
              <a:ea typeface="Microsoft YaHei" charset="-122"/>
            </a:endParaRPr>
          </a:p>
          <a:p>
            <a:pPr marL="742950" lvl="1" indent="-285750">
              <a:lnSpc>
                <a:spcPct val="150000"/>
              </a:lnSpc>
              <a:spcAft>
                <a:spcPts val="600"/>
              </a:spcAft>
              <a:buFont typeface="Arial" panose="020B0604020202020204" pitchFamily="34" charset="0"/>
              <a:buChar char="•"/>
            </a:pPr>
            <a:r>
              <a:rPr lang="en-US" altLang="zh-CN" dirty="0">
                <a:latin typeface="Microsoft YaHei" charset="-122"/>
                <a:ea typeface="Microsoft YaHei" charset="-122"/>
              </a:rPr>
              <a:t>BA</a:t>
            </a:r>
            <a:r>
              <a:rPr lang="zh-CN" altLang="en-US" dirty="0">
                <a:latin typeface="Microsoft YaHei" charset="-122"/>
                <a:ea typeface="Microsoft YaHei" charset="-122"/>
              </a:rPr>
              <a:t>：</a:t>
            </a:r>
            <a:r>
              <a:rPr lang="en-US" altLang="zh-CN" dirty="0">
                <a:latin typeface="Microsoft YaHei" charset="-122"/>
                <a:ea typeface="Microsoft YaHei" charset="-122"/>
              </a:rPr>
              <a:t>0.6537</a:t>
            </a:r>
          </a:p>
          <a:p>
            <a:pPr marL="742950" lvl="1" indent="-285750">
              <a:lnSpc>
                <a:spcPct val="150000"/>
              </a:lnSpc>
              <a:spcAft>
                <a:spcPts val="600"/>
              </a:spcAft>
              <a:buFont typeface="Arial" panose="020B0604020202020204" pitchFamily="34" charset="0"/>
              <a:buChar char="•"/>
            </a:pPr>
            <a:r>
              <a:rPr lang="en-US" altLang="zh-CN" dirty="0">
                <a:latin typeface="Microsoft YaHei" charset="-122"/>
                <a:ea typeface="Microsoft YaHei" charset="-122"/>
              </a:rPr>
              <a:t>GDP</a:t>
            </a:r>
            <a:r>
              <a:rPr lang="zh-CN" altLang="en-US" dirty="0">
                <a:latin typeface="Microsoft YaHei" charset="-122"/>
                <a:ea typeface="Microsoft YaHei" charset="-122"/>
              </a:rPr>
              <a:t>：</a:t>
            </a:r>
            <a:r>
              <a:rPr lang="en-US" altLang="zh-CN" dirty="0">
                <a:latin typeface="Microsoft YaHei" charset="-122"/>
                <a:ea typeface="Microsoft YaHei" charset="-122"/>
              </a:rPr>
              <a:t>0.6373</a:t>
            </a:r>
          </a:p>
          <a:p>
            <a:pPr marL="742950" lvl="1" indent="-285750">
              <a:lnSpc>
                <a:spcPct val="150000"/>
              </a:lnSpc>
              <a:spcAft>
                <a:spcPts val="600"/>
              </a:spcAft>
              <a:buFont typeface="Arial" panose="020B0604020202020204" pitchFamily="34" charset="0"/>
              <a:buChar char="•"/>
            </a:pPr>
            <a:r>
              <a:rPr lang="zh-CN" altLang="en-US" dirty="0">
                <a:latin typeface="Microsoft YaHei" charset="-122"/>
                <a:ea typeface="Microsoft YaHei" charset="-122"/>
              </a:rPr>
              <a:t>污泥影响因素众多</a:t>
            </a:r>
            <a:endParaRPr lang="en-US" altLang="zh-CN" dirty="0">
              <a:latin typeface="Microsoft YaHei" charset="-122"/>
              <a:ea typeface="Microsoft YaHei" charset="-122"/>
            </a:endParaRPr>
          </a:p>
          <a:p>
            <a:endParaRPr kumimoji="1" lang="zh-CN" altLang="en-US" dirty="0"/>
          </a:p>
        </p:txBody>
      </p:sp>
      <p:pic>
        <p:nvPicPr>
          <p:cNvPr id="2" name="图片 1">
            <a:extLst>
              <a:ext uri="{FF2B5EF4-FFF2-40B4-BE49-F238E27FC236}">
                <a16:creationId xmlns:a16="http://schemas.microsoft.com/office/drawing/2014/main" id="{083B7178-475D-4A00-91E8-24FD7CCACADD}"/>
              </a:ext>
            </a:extLst>
          </p:cNvPr>
          <p:cNvPicPr>
            <a:picLocks noChangeAspect="1"/>
          </p:cNvPicPr>
          <p:nvPr/>
        </p:nvPicPr>
        <p:blipFill>
          <a:blip r:embed="rId5"/>
          <a:stretch>
            <a:fillRect/>
          </a:stretch>
        </p:blipFill>
        <p:spPr>
          <a:xfrm>
            <a:off x="4692172" y="3356952"/>
            <a:ext cx="5581846" cy="2911645"/>
          </a:xfrm>
          <a:prstGeom prst="rect">
            <a:avLst/>
          </a:prstGeom>
        </p:spPr>
      </p:pic>
      <p:sp>
        <p:nvSpPr>
          <p:cNvPr id="15" name="文本框 14">
            <a:extLst>
              <a:ext uri="{FF2B5EF4-FFF2-40B4-BE49-F238E27FC236}">
                <a16:creationId xmlns:a16="http://schemas.microsoft.com/office/drawing/2014/main" id="{9B7F855A-049C-48DB-BE00-AAED00D680A9}"/>
              </a:ext>
            </a:extLst>
          </p:cNvPr>
          <p:cNvSpPr txBox="1"/>
          <p:nvPr/>
        </p:nvSpPr>
        <p:spPr>
          <a:xfrm>
            <a:off x="6997800" y="6268597"/>
            <a:ext cx="1194558" cy="253916"/>
          </a:xfrm>
          <a:prstGeom prst="rect">
            <a:avLst/>
          </a:prstGeom>
          <a:noFill/>
        </p:spPr>
        <p:txBody>
          <a:bodyPr wrap="none" rtlCol="0">
            <a:spAutoFit/>
          </a:bodyPr>
          <a:lstStyle/>
          <a:p>
            <a:r>
              <a:rPr lang="zh-CN" altLang="en-US" sz="1050" dirty="0">
                <a:latin typeface="黑体" panose="02010609060101010101" pitchFamily="49" charset="-122"/>
                <a:ea typeface="黑体" panose="02010609060101010101" pitchFamily="49" charset="-122"/>
              </a:rPr>
              <a:t>因子探测</a:t>
            </a:r>
            <a:r>
              <a:rPr lang="en-US" altLang="zh-CN" sz="1050" dirty="0">
                <a:latin typeface="黑体" panose="02010609060101010101" pitchFamily="49" charset="-122"/>
                <a:ea typeface="黑体" panose="02010609060101010101" pitchFamily="49" charset="-122"/>
              </a:rPr>
              <a:t>q</a:t>
            </a:r>
            <a:r>
              <a:rPr lang="zh-CN" altLang="en-US" sz="1050" dirty="0">
                <a:latin typeface="黑体" panose="02010609060101010101" pitchFamily="49" charset="-122"/>
                <a:ea typeface="黑体" panose="02010609060101010101" pitchFamily="49" charset="-122"/>
              </a:rPr>
              <a:t>统计量</a:t>
            </a:r>
          </a:p>
        </p:txBody>
      </p:sp>
    </p:spTree>
    <p:extLst>
      <p:ext uri="{BB962C8B-B14F-4D97-AF65-F5344CB8AC3E}">
        <p14:creationId xmlns:p14="http://schemas.microsoft.com/office/powerpoint/2010/main" val="323568280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3418</TotalTime>
  <Words>3275</Words>
  <Application>Microsoft Office PowerPoint</Application>
  <PresentationFormat>宽屏</PresentationFormat>
  <Paragraphs>478</Paragraphs>
  <Slides>22</Slides>
  <Notes>22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等线</vt:lpstr>
      <vt:lpstr>等线</vt:lpstr>
      <vt:lpstr>DengXian Light</vt:lpstr>
      <vt:lpstr>黑体</vt:lpstr>
      <vt:lpstr>宋体</vt:lpstr>
      <vt:lpstr>Microsoft YaHei</vt:lpstr>
      <vt:lpstr>Microsoft YaHei</vt:lpstr>
      <vt:lpstr>Arial</vt:lpstr>
      <vt:lpstr>Calibri</vt:lpstr>
      <vt:lpstr>Times New Roman</vt:lpstr>
      <vt:lpstr>Wingdings</vt:lpstr>
      <vt:lpstr>Office 主题</vt:lpstr>
      <vt:lpstr>中国污泥产量时空特征及预测研究   学生：张欧文         导师：肖黎姗</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垃圾分类</dc:title>
  <dc:creator>yi xuan</dc:creator>
  <cp:lastModifiedBy>zowcoolcool</cp:lastModifiedBy>
  <cp:revision>187</cp:revision>
  <dcterms:created xsi:type="dcterms:W3CDTF">2019-12-03T03:46:05Z</dcterms:created>
  <dcterms:modified xsi:type="dcterms:W3CDTF">2021-04-29T14:14:33Z</dcterms:modified>
</cp:coreProperties>
</file>